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36" r:id="rId12"/>
    <p:sldId id="268" r:id="rId13"/>
    <p:sldId id="269" r:id="rId14"/>
    <p:sldId id="270" r:id="rId15"/>
    <p:sldId id="271" r:id="rId16"/>
    <p:sldId id="337" r:id="rId17"/>
    <p:sldId id="267" r:id="rId18"/>
    <p:sldId id="272" r:id="rId19"/>
    <p:sldId id="273" r:id="rId20"/>
    <p:sldId id="274" r:id="rId21"/>
    <p:sldId id="275" r:id="rId22"/>
    <p:sldId id="276" r:id="rId23"/>
    <p:sldId id="338" r:id="rId24"/>
    <p:sldId id="277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  <a:srgbClr val="FF3B3B"/>
    <a:srgbClr val="FF4B4B"/>
    <a:srgbClr val="FF4747"/>
    <a:srgbClr val="FF4F4F"/>
    <a:srgbClr val="FF7D7D"/>
    <a:srgbClr val="FF5D5D"/>
    <a:srgbClr val="FF5353"/>
    <a:srgbClr val="FF6969"/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สไตล์ธีม 1 - เน้น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สไตล์สีอ่อน 1 - เน้น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สไตล์สีอ่อน 1 - เน้น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8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5B437-EF84-4876-ADBA-16271A8F9BE9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D8720-B37D-4E18-AA1E-621B05929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6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650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88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3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06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61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85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27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51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30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92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07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27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001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115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525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20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3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518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06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11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47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82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783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12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78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39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832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95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047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6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9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58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95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39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C4C8A-CA5B-4690-8E34-A1D205A309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8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1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8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10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89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9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99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3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4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2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64399-0D77-489E-8923-208AFD050E31}" type="datetimeFigureOut">
              <a:rPr lang="en-US" smtClean="0"/>
              <a:t>6/26/2015</a:t>
            </a:fld>
            <a:endParaRPr lang="en-US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E2EFB-35AA-452E-8EAA-232B41041A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8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microsoft.com/office/2007/relationships/hdphoto" Target="../media/hdphoto5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microsoft.com/office/2007/relationships/hdphoto" Target="../media/hdphoto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74.png"/><Relationship Id="rId5" Type="http://schemas.openxmlformats.org/officeDocument/2006/relationships/image" Target="../media/image29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12" Type="http://schemas.microsoft.com/office/2007/relationships/hdphoto" Target="../media/hdphoto12.wd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00.png"/><Relationship Id="rId5" Type="http://schemas.openxmlformats.org/officeDocument/2006/relationships/image" Target="../media/image97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สี่เหลี่ยมผืนผ้า 11"/>
          <p:cNvSpPr/>
          <p:nvPr/>
        </p:nvSpPr>
        <p:spPr>
          <a:xfrm>
            <a:off x="2527300" y="4851400"/>
            <a:ext cx="3683000" cy="533400"/>
          </a:xfrm>
          <a:prstGeom prst="rect">
            <a:avLst/>
          </a:prstGeom>
          <a:solidFill>
            <a:srgbClr val="F3F1F2"/>
          </a:solidFill>
          <a:ln>
            <a:solidFill>
              <a:srgbClr val="F3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442729"/>
            <a:ext cx="10444842" cy="2817341"/>
          </a:xfrm>
        </p:spPr>
        <p:txBody>
          <a:bodyPr>
            <a:noAutofit/>
          </a:bodyPr>
          <a:lstStyle/>
          <a:p>
            <a:pPr algn="l"/>
            <a:r>
              <a:rPr lang="en-US" sz="8000" b="1" dirty="0">
                <a:solidFill>
                  <a:srgbClr val="F1593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8000" b="1" dirty="0" smtClean="0">
                <a:solidFill>
                  <a:srgbClr val="F1593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</a:t>
            </a:r>
            <a:r>
              <a:rPr lang="en-US" sz="8000" b="1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rgbClr val="FF4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Web-based Ordering &amp;</a:t>
            </a:r>
            <a:r>
              <a:rPr lang="en-US" sz="8000" b="1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rgbClr val="FF4F4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en-US" sz="8000" b="1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rgbClr val="FF4F4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8000" b="1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rgbClr val="FF4F4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         </a:t>
            </a:r>
            <a:r>
              <a:rPr lang="en-US" sz="8000" b="1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rgbClr val="FF4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Ingredient Estimating</a:t>
            </a:r>
            <a:r>
              <a:rPr lang="en-US" sz="4800" b="1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rgbClr val="FF4F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4800" b="1" dirty="0" smtClean="0">
                <a:solidFill>
                  <a:srgbClr val="F1593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			</a:t>
            </a:r>
            <a:r>
              <a:rPr lang="en-US" sz="4800" b="1" dirty="0">
                <a:solidFill>
                  <a:srgbClr val="E9762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800" b="1" dirty="0" smtClean="0">
                <a:solidFill>
                  <a:srgbClr val="E9762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</a:t>
            </a:r>
            <a:r>
              <a:rPr lang="en-US" sz="4800" dirty="0" smtClean="0">
                <a:ln w="0">
                  <a:solidFill>
                    <a:srgbClr val="00B050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 for Bakery Manufacturer</a:t>
            </a:r>
            <a:endParaRPr lang="en-US" sz="4800" dirty="0">
              <a:ln w="0">
                <a:solidFill>
                  <a:srgbClr val="00B050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7" name="ตัวแทนเนื้อหา 16"/>
          <p:cNvSpPr>
            <a:spLocks noGrp="1"/>
          </p:cNvSpPr>
          <p:nvPr>
            <p:ph idx="1"/>
          </p:nvPr>
        </p:nvSpPr>
        <p:spPr>
          <a:xfrm>
            <a:off x="330732" y="5704446"/>
            <a:ext cx="4284201" cy="1111247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51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Project Proposal Presentation</a:t>
            </a:r>
          </a:p>
          <a:p>
            <a:pPr marL="0" indent="0">
              <a:buNone/>
            </a:pPr>
            <a:r>
              <a:rPr lang="en-US" sz="36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Miss.Nontra Nonsee 542115026</a:t>
            </a:r>
          </a:p>
          <a:p>
            <a:pPr marL="0" indent="0">
              <a:buNone/>
            </a:pPr>
            <a:r>
              <a:rPr lang="en-US" sz="3600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Mr.Parinya Panyanak 542115034</a:t>
            </a:r>
            <a:endParaRPr lang="en-US" sz="3600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43632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2308271" y="2449966"/>
            <a:ext cx="2923633" cy="107848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Distributing stage</a:t>
            </a:r>
            <a:endParaRPr lang="th-TH" sz="21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20 branches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37 wholesalers</a:t>
            </a:r>
            <a:endParaRPr lang="en-US" sz="21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44" y="4472349"/>
            <a:ext cx="3669964" cy="19723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12" y="4464141"/>
            <a:ext cx="4176464" cy="1980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07" y="1855016"/>
            <a:ext cx="4140060" cy="2268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Flowchart: Alternate Process 4"/>
          <p:cNvSpPr/>
          <p:nvPr/>
        </p:nvSpPr>
        <p:spPr>
          <a:xfrm>
            <a:off x="0" y="394447"/>
            <a:ext cx="12192000" cy="1111624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1" name="ชื่อเรื่อง 1"/>
          <p:cNvSpPr txBox="1">
            <a:spLocks/>
          </p:cNvSpPr>
          <p:nvPr/>
        </p:nvSpPr>
        <p:spPr>
          <a:xfrm>
            <a:off x="5231904" y="606885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>
                <a:latin typeface="Browallia New" pitchFamily="34" charset="-34"/>
                <a:cs typeface="Browallia New" pitchFamily="34" charset="-34"/>
              </a:rPr>
              <a:t>Workflows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95944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owchart: Alternate Process 4"/>
          <p:cNvSpPr/>
          <p:nvPr/>
        </p:nvSpPr>
        <p:spPr>
          <a:xfrm>
            <a:off x="0" y="701921"/>
            <a:ext cx="12192000" cy="1240192"/>
          </a:xfrm>
          <a:prstGeom prst="rect">
            <a:avLst/>
          </a:prstGeom>
          <a:solidFill>
            <a:srgbClr val="EE34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5400" dirty="0" smtClean="0"/>
              <a:t>     </a:t>
            </a:r>
            <a:endParaRPr lang="en-US" sz="60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16" name="รูปภาพ 1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12" y="2606209"/>
            <a:ext cx="2237165" cy="2237165"/>
          </a:xfrm>
          <a:prstGeom prst="rect">
            <a:avLst/>
          </a:prstGeom>
        </p:spPr>
      </p:pic>
      <p:pic>
        <p:nvPicPr>
          <p:cNvPr id="26" name="รูปภาพ 25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90" y="2247149"/>
            <a:ext cx="2237165" cy="2237165"/>
          </a:xfrm>
          <a:prstGeom prst="rect">
            <a:avLst/>
          </a:prstGeom>
        </p:spPr>
      </p:pic>
      <p:pic>
        <p:nvPicPr>
          <p:cNvPr id="27" name="รูปภาพ 2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92624" y="4083851"/>
            <a:ext cx="2237165" cy="2237165"/>
          </a:xfrm>
          <a:prstGeom prst="rect">
            <a:avLst/>
          </a:prstGeom>
        </p:spPr>
      </p:pic>
      <p:sp>
        <p:nvSpPr>
          <p:cNvPr id="18" name="สี่เหลี่ยมผืนผ้า 17"/>
          <p:cNvSpPr/>
          <p:nvPr/>
        </p:nvSpPr>
        <p:spPr>
          <a:xfrm>
            <a:off x="950382" y="814185"/>
            <a:ext cx="291778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Problems ?</a:t>
            </a:r>
            <a:endParaRPr lang="en-US" sz="60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6034">
            <a:off x="-2150237" y="3445230"/>
            <a:ext cx="1839405" cy="1839405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0493">
            <a:off x="4095092" y="3928699"/>
            <a:ext cx="2947934" cy="294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03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4352 L 0.12617 0.02871 C 0.15247 0.04514 0.19193 0.05394 0.23333 0.05394 C 0.28034 0.05394 0.3181 0.04514 0.3444 0.02871 L 0.4707 -0.04352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9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4054930" y="4209801"/>
            <a:ext cx="2679700" cy="2475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23" y="2135931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24" name="รูปภาพ 23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23" y="3217745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25" name="รูปภาพ 24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69" y="4299559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27" name="รูปภาพ 26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58" y="2135931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28" name="รูปภาพ 27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58" y="3217745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29" name="รูปภาพ 2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04" y="4299559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31" name="รูปภาพ 3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56" y="2135930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32" name="รูปภาพ 3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556" y="3217744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33" name="รูปภาพ 3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02" y="4299558"/>
            <a:ext cx="1250315" cy="1250315"/>
          </a:xfrm>
          <a:prstGeom prst="rect">
            <a:avLst/>
          </a:prstGeom>
          <a:ln>
            <a:noFill/>
          </a:ln>
        </p:spPr>
      </p:pic>
      <p:sp>
        <p:nvSpPr>
          <p:cNvPr id="35" name="รูปห้าเหลี่ยม 34"/>
          <p:cNvSpPr/>
          <p:nvPr/>
        </p:nvSpPr>
        <p:spPr>
          <a:xfrm>
            <a:off x="0" y="570851"/>
            <a:ext cx="5875986" cy="91729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Ordering stage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4" y="2239180"/>
            <a:ext cx="4459836" cy="31962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1" name="กล่องข้อความ 40"/>
          <p:cNvSpPr txBox="1"/>
          <p:nvPr/>
        </p:nvSpPr>
        <p:spPr>
          <a:xfrm>
            <a:off x="5634241" y="5655779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Wholesaler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375" y="2456111"/>
            <a:ext cx="2639475" cy="26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05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656" y="1424837"/>
            <a:ext cx="2425989" cy="2425989"/>
          </a:xfrm>
          <a:prstGeom prst="rect">
            <a:avLst/>
          </a:prstGeom>
        </p:spPr>
      </p:pic>
      <p:sp>
        <p:nvSpPr>
          <p:cNvPr id="12" name="กล่องข้อความ 11"/>
          <p:cNvSpPr txBox="1"/>
          <p:nvPr/>
        </p:nvSpPr>
        <p:spPr>
          <a:xfrm>
            <a:off x="1036008" y="318295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Wholesaler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กล่องข้อความ 12"/>
          <p:cNvSpPr txBox="1"/>
          <p:nvPr/>
        </p:nvSpPr>
        <p:spPr>
          <a:xfrm>
            <a:off x="2685970" y="3182956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Wholesaler 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กล่องข้อความ 13"/>
          <p:cNvSpPr txBox="1"/>
          <p:nvPr/>
        </p:nvSpPr>
        <p:spPr>
          <a:xfrm>
            <a:off x="1045626" y="4654123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Wholesaler 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" name="รูปภาพ 3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57" y="2060314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35" name="รูปภาพ 3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57" y="3552288"/>
            <a:ext cx="1250315" cy="1250315"/>
          </a:xfrm>
          <a:prstGeom prst="rect">
            <a:avLst/>
          </a:prstGeom>
          <a:ln>
            <a:noFill/>
          </a:ln>
        </p:spPr>
      </p:pic>
      <p:pic>
        <p:nvPicPr>
          <p:cNvPr id="37" name="รูปภาพ 3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11" y="2061035"/>
            <a:ext cx="1250315" cy="1250315"/>
          </a:xfrm>
          <a:prstGeom prst="rect">
            <a:avLst/>
          </a:prstGeom>
          <a:ln>
            <a:noFill/>
          </a:ln>
        </p:spPr>
      </p:pic>
      <p:sp>
        <p:nvSpPr>
          <p:cNvPr id="59" name="รูปห้าเหลี่ยม 58"/>
          <p:cNvSpPr/>
          <p:nvPr/>
        </p:nvSpPr>
        <p:spPr>
          <a:xfrm>
            <a:off x="0" y="606709"/>
            <a:ext cx="5875986" cy="91729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Receiving </a:t>
            </a:r>
            <a:r>
              <a:rPr lang="en-US" sz="6000" b="1" dirty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stage</a:t>
            </a:r>
          </a:p>
        </p:txBody>
      </p:sp>
      <p:pic>
        <p:nvPicPr>
          <p:cNvPr id="60" name="รูปภาพ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43" y="2637832"/>
            <a:ext cx="3434066" cy="179975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1" name="กล่องข้อความ 60"/>
          <p:cNvSpPr txBox="1"/>
          <p:nvPr/>
        </p:nvSpPr>
        <p:spPr>
          <a:xfrm>
            <a:off x="3205844" y="5931119"/>
            <a:ext cx="1952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Manufacturer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62" name="รูปภาพ 61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708" y="3574223"/>
            <a:ext cx="2464558" cy="2464558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97" y="2637831"/>
            <a:ext cx="505826" cy="50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78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รูปห้าเหลี่ยม 13"/>
          <p:cNvSpPr/>
          <p:nvPr/>
        </p:nvSpPr>
        <p:spPr>
          <a:xfrm>
            <a:off x="0" y="768070"/>
            <a:ext cx="5875986" cy="91729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Withdrawing </a:t>
            </a:r>
            <a:r>
              <a:rPr lang="en-US" sz="6000" b="1" dirty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stage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22" y="768070"/>
            <a:ext cx="3335025" cy="17988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563" y="1811148"/>
            <a:ext cx="1952860" cy="1952860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999" y="3980329"/>
            <a:ext cx="2485027" cy="2485027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150" y="398032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739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1.51576 0.0002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7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125 0.00023 L -1.45586 0.00301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37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รูปห้าเหลี่ยม 9"/>
          <p:cNvSpPr/>
          <p:nvPr/>
        </p:nvSpPr>
        <p:spPr>
          <a:xfrm>
            <a:off x="0" y="768070"/>
            <a:ext cx="5875986" cy="91729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Manufacturing </a:t>
            </a:r>
            <a:r>
              <a:rPr lang="en-US" sz="6000" b="1" dirty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stage</a:t>
            </a:r>
          </a:p>
        </p:txBody>
      </p:sp>
      <p:pic>
        <p:nvPicPr>
          <p:cNvPr id="14" name="รูปภาพ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226" y="523368"/>
            <a:ext cx="4294431" cy="23239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6999" y="3980329"/>
            <a:ext cx="2485027" cy="2485027"/>
          </a:xfrm>
          <a:prstGeom prst="rect">
            <a:avLst/>
          </a:prstGeom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890" y="2847352"/>
            <a:ext cx="3073309" cy="3073309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93" y="423474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423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0.28594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0.02777 L 0.40899 0.024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822" y="2499304"/>
            <a:ext cx="2191385" cy="2191385"/>
          </a:xfrm>
          <a:prstGeom prst="rect">
            <a:avLst/>
          </a:prstGeom>
        </p:spPr>
      </p:pic>
      <p:pic>
        <p:nvPicPr>
          <p:cNvPr id="20" name="รูปภาพ 19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80" y="3659621"/>
            <a:ext cx="650250" cy="650250"/>
          </a:xfrm>
          <a:prstGeom prst="rect">
            <a:avLst/>
          </a:prstGeom>
        </p:spPr>
      </p:pic>
      <p:pic>
        <p:nvPicPr>
          <p:cNvPr id="21" name="รูปภาพ 20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77" y="3602816"/>
            <a:ext cx="690860" cy="690860"/>
          </a:xfrm>
          <a:prstGeom prst="rect">
            <a:avLst/>
          </a:prstGeom>
        </p:spPr>
      </p:pic>
      <p:pic>
        <p:nvPicPr>
          <p:cNvPr id="24" name="รูปภาพ 2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552" y="3666775"/>
            <a:ext cx="638685" cy="638685"/>
          </a:xfrm>
          <a:prstGeom prst="rect">
            <a:avLst/>
          </a:prstGeom>
        </p:spPr>
      </p:pic>
      <p:sp>
        <p:nvSpPr>
          <p:cNvPr id="29" name="กล่องข้อความ 28"/>
          <p:cNvSpPr txBox="1"/>
          <p:nvPr/>
        </p:nvSpPr>
        <p:spPr>
          <a:xfrm>
            <a:off x="4863501" y="4717676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Manufacturer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รูปห้าเหลี่ยม 29"/>
          <p:cNvSpPr/>
          <p:nvPr/>
        </p:nvSpPr>
        <p:spPr>
          <a:xfrm>
            <a:off x="0" y="768070"/>
            <a:ext cx="5875986" cy="91729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Preparing </a:t>
            </a:r>
            <a:r>
              <a:rPr lang="en-US" sz="6000" b="1" dirty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stage</a:t>
            </a: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8225">
            <a:off x="6290924" y="1699225"/>
            <a:ext cx="695598" cy="695598"/>
          </a:xfrm>
          <a:prstGeom prst="rect">
            <a:avLst/>
          </a:prstGeom>
        </p:spPr>
      </p:pic>
      <p:pic>
        <p:nvPicPr>
          <p:cNvPr id="31" name="รูปภาพ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784" y="3695433"/>
            <a:ext cx="1272785" cy="1272785"/>
          </a:xfrm>
          <a:prstGeom prst="rect">
            <a:avLst/>
          </a:prstGeom>
        </p:spPr>
      </p:pic>
      <p:pic>
        <p:nvPicPr>
          <p:cNvPr id="32" name="รูปภาพ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177" y="1609344"/>
            <a:ext cx="1272785" cy="1272785"/>
          </a:xfrm>
          <a:prstGeom prst="rect">
            <a:avLst/>
          </a:prstGeom>
        </p:spPr>
      </p:pic>
      <p:pic>
        <p:nvPicPr>
          <p:cNvPr id="36" name="รูปภาพ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02" y="412575"/>
            <a:ext cx="1272785" cy="1272785"/>
          </a:xfrm>
          <a:prstGeom prst="rect">
            <a:avLst/>
          </a:prstGeom>
        </p:spPr>
      </p:pic>
      <p:pic>
        <p:nvPicPr>
          <p:cNvPr id="39" name="รูปภาพ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09" y="5087008"/>
            <a:ext cx="1272785" cy="1272785"/>
          </a:xfrm>
          <a:prstGeom prst="rect">
            <a:avLst/>
          </a:prstGeom>
        </p:spPr>
      </p:pic>
      <p:sp>
        <p:nvSpPr>
          <p:cNvPr id="40" name="กล่องข้อความ 39"/>
          <p:cNvSpPr txBox="1"/>
          <p:nvPr/>
        </p:nvSpPr>
        <p:spPr>
          <a:xfrm>
            <a:off x="8232043" y="1685360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Order 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กล่องข้อความ 40"/>
          <p:cNvSpPr txBox="1"/>
          <p:nvPr/>
        </p:nvSpPr>
        <p:spPr>
          <a:xfrm>
            <a:off x="10446918" y="2937579"/>
            <a:ext cx="90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Order 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กล่องข้อความ 41"/>
          <p:cNvSpPr txBox="1"/>
          <p:nvPr/>
        </p:nvSpPr>
        <p:spPr>
          <a:xfrm>
            <a:off x="9838921" y="5023626"/>
            <a:ext cx="9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Order 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กล่องข้อความ 42"/>
          <p:cNvSpPr txBox="1"/>
          <p:nvPr/>
        </p:nvSpPr>
        <p:spPr>
          <a:xfrm>
            <a:off x="7463922" y="6249304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Order 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25" y="3038812"/>
            <a:ext cx="3565118" cy="189186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661529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48148E-6 L 0.34218 -0.20278 L 0.19843 0.27754 " pathEditMode="relative" rAng="0" ptsTypes="A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9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856 L 0.3849 0.078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97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20312 0.13334 L 0.42812 -0.225 " pathEditMode="relative" rAng="0" ptsTypes="A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06" y="-4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86" y="3122816"/>
            <a:ext cx="2890589" cy="2890589"/>
          </a:xfrm>
          <a:prstGeom prst="rect">
            <a:avLst/>
          </a:prstGeom>
        </p:spPr>
      </p:pic>
      <p:sp>
        <p:nvSpPr>
          <p:cNvPr id="28" name="กล่องข้อความ 27"/>
          <p:cNvSpPr txBox="1"/>
          <p:nvPr/>
        </p:nvSpPr>
        <p:spPr>
          <a:xfrm>
            <a:off x="3474457" y="5799775"/>
            <a:ext cx="13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Wholesalers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กล่องข้อความ 28"/>
          <p:cNvSpPr txBox="1"/>
          <p:nvPr/>
        </p:nvSpPr>
        <p:spPr>
          <a:xfrm>
            <a:off x="8887756" y="5770183"/>
            <a:ext cx="140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Manufacture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รูปห้าเหลี่ยม 29"/>
          <p:cNvSpPr/>
          <p:nvPr/>
        </p:nvSpPr>
        <p:spPr>
          <a:xfrm>
            <a:off x="0" y="768070"/>
            <a:ext cx="5875986" cy="91729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EE3435"/>
                </a:solidFill>
                <a:latin typeface="Browallia New" pitchFamily="34" charset="-34"/>
                <a:cs typeface="Browallia New" pitchFamily="34" charset="-34"/>
              </a:rPr>
              <a:t>Delivering stage</a:t>
            </a:r>
          </a:p>
        </p:txBody>
      </p:sp>
      <p:pic>
        <p:nvPicPr>
          <p:cNvPr id="32" name="รูปภาพ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82" y="4807738"/>
            <a:ext cx="781731" cy="781731"/>
          </a:xfrm>
          <a:prstGeom prst="rect">
            <a:avLst/>
          </a:prstGeom>
        </p:spPr>
      </p:pic>
      <p:pic>
        <p:nvPicPr>
          <p:cNvPr id="25" name="รูปภาพ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760" y="3218882"/>
            <a:ext cx="2396857" cy="2396857"/>
          </a:xfrm>
          <a:prstGeom prst="rect">
            <a:avLst/>
          </a:prstGeom>
        </p:spPr>
      </p:pic>
      <p:pic>
        <p:nvPicPr>
          <p:cNvPr id="33" name="รูปภาพ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035" y="4759676"/>
            <a:ext cx="877856" cy="877856"/>
          </a:xfrm>
          <a:prstGeom prst="rect">
            <a:avLst/>
          </a:prstGeom>
        </p:spPr>
      </p:pic>
      <p:pic>
        <p:nvPicPr>
          <p:cNvPr id="38" name="รูปภาพ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923" y="4834396"/>
            <a:ext cx="781343" cy="781343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670" y="4415288"/>
            <a:ext cx="1296141" cy="1296141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384" y="844310"/>
            <a:ext cx="3789077" cy="21458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9" name="รูปภาพ 38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6755" y="3326893"/>
            <a:ext cx="2310639" cy="231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7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0.00162 L -0.26966 -0.0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03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226 -0.00949 L -0.2823 -0.15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34" y="-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6 0.00162 L -0.21263 -0.028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52" y="-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Alternate Process 4"/>
          <p:cNvSpPr/>
          <p:nvPr/>
        </p:nvSpPr>
        <p:spPr>
          <a:xfrm>
            <a:off x="-17929" y="549277"/>
            <a:ext cx="12192000" cy="936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5400" dirty="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a:rPr>
              <a:t>     </a:t>
            </a:r>
            <a:endParaRPr lang="en-US" sz="6000" b="1" dirty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13222" y="446089"/>
            <a:ext cx="3558464" cy="1143000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System Review</a:t>
            </a:r>
            <a:endParaRPr lang="en-US" sz="5400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7318348" y="2142282"/>
            <a:ext cx="3866866" cy="532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Absolute |Solutions| Website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1" name="รูปห้าเหลี่ยม 10"/>
          <p:cNvSpPr/>
          <p:nvPr/>
        </p:nvSpPr>
        <p:spPr>
          <a:xfrm>
            <a:off x="413224" y="4517088"/>
            <a:ext cx="6205940" cy="1534013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u="sng" dirty="0" smtClean="0">
                <a:solidFill>
                  <a:srgbClr val="FFA401"/>
                </a:solidFill>
              </a:rPr>
              <a:t>Cons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9900"/>
                </a:solidFill>
              </a:rPr>
              <a:t>Support only staff side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9900"/>
                </a:solidFill>
              </a:rPr>
              <a:t>No estimate budget planning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9900"/>
                </a:solidFill>
              </a:rPr>
              <a:t>No summary report</a:t>
            </a:r>
            <a:endParaRPr lang="en-US" dirty="0">
              <a:solidFill>
                <a:srgbClr val="FF9900"/>
              </a:solidFill>
            </a:endParaRPr>
          </a:p>
        </p:txBody>
      </p:sp>
      <p:sp>
        <p:nvSpPr>
          <p:cNvPr id="12" name="รูปห้าเหลี่ยม 11"/>
          <p:cNvSpPr/>
          <p:nvPr/>
        </p:nvSpPr>
        <p:spPr>
          <a:xfrm>
            <a:off x="413222" y="2674544"/>
            <a:ext cx="6205942" cy="1580933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u="sng" dirty="0" smtClean="0">
                <a:solidFill>
                  <a:srgbClr val="92D050"/>
                </a:solidFill>
              </a:rPr>
              <a:t>Pros</a:t>
            </a:r>
            <a:endParaRPr lang="en-US" sz="2400" dirty="0">
              <a:solidFill>
                <a:srgbClr val="92D05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2D050"/>
                </a:solidFill>
              </a:rPr>
              <a:t>D</a:t>
            </a:r>
            <a:r>
              <a:rPr lang="en-US" dirty="0" smtClean="0">
                <a:solidFill>
                  <a:srgbClr val="92D050"/>
                </a:solidFill>
              </a:rPr>
              <a:t>ata are </a:t>
            </a:r>
            <a:r>
              <a:rPr lang="en-US" dirty="0">
                <a:solidFill>
                  <a:srgbClr val="92D050"/>
                </a:solidFill>
              </a:rPr>
              <a:t>security from </a:t>
            </a:r>
            <a:r>
              <a:rPr lang="en-US" dirty="0" smtClean="0">
                <a:solidFill>
                  <a:srgbClr val="92D050"/>
                </a:solidFill>
              </a:rPr>
              <a:t>virus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2D050"/>
                </a:solidFill>
              </a:rPr>
              <a:t>S</a:t>
            </a:r>
            <a:r>
              <a:rPr lang="en-US" dirty="0" smtClean="0">
                <a:solidFill>
                  <a:srgbClr val="92D050"/>
                </a:solidFill>
              </a:rPr>
              <a:t>ave investment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92D050"/>
                </a:solidFill>
              </a:rPr>
              <a:t>Support every </a:t>
            </a:r>
            <a:r>
              <a:rPr lang="en-US" dirty="0">
                <a:solidFill>
                  <a:srgbClr val="92D050"/>
                </a:solidFill>
              </a:rPr>
              <a:t>operation </a:t>
            </a:r>
            <a:r>
              <a:rPr lang="en-US" dirty="0" smtClean="0">
                <a:solidFill>
                  <a:srgbClr val="92D050"/>
                </a:solidFill>
              </a:rPr>
              <a:t>system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92D050"/>
                </a:solidFill>
              </a:rPr>
              <a:t>Support alert </a:t>
            </a:r>
            <a:r>
              <a:rPr lang="en-US" dirty="0">
                <a:solidFill>
                  <a:srgbClr val="92D050"/>
                </a:solidFill>
              </a:rPr>
              <a:t>message with SMS and </a:t>
            </a:r>
            <a:r>
              <a:rPr lang="en-US" dirty="0" smtClean="0">
                <a:solidFill>
                  <a:srgbClr val="92D050"/>
                </a:solidFill>
              </a:rPr>
              <a:t>email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1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8"/>
          <a:stretch>
            <a:fillRect/>
          </a:stretch>
        </p:blipFill>
        <p:spPr bwMode="auto">
          <a:xfrm>
            <a:off x="6950601" y="3066832"/>
            <a:ext cx="2301180" cy="29012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8"/>
          <a:stretch>
            <a:fillRect/>
          </a:stretch>
        </p:blipFill>
        <p:spPr bwMode="auto">
          <a:xfrm>
            <a:off x="9251781" y="3066051"/>
            <a:ext cx="2321522" cy="2902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3832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4"/>
          <p:cNvSpPr/>
          <p:nvPr/>
        </p:nvSpPr>
        <p:spPr>
          <a:xfrm>
            <a:off x="0" y="561184"/>
            <a:ext cx="12192000" cy="936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54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รูปห้าเหลี่ยม 7"/>
          <p:cNvSpPr/>
          <p:nvPr/>
        </p:nvSpPr>
        <p:spPr>
          <a:xfrm>
            <a:off x="413224" y="4336346"/>
            <a:ext cx="6069464" cy="162877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u="sng" dirty="0" smtClean="0">
                <a:solidFill>
                  <a:srgbClr val="FFA401"/>
                </a:solidFill>
              </a:rPr>
              <a:t>Cons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Support only internet access </a:t>
            </a:r>
            <a:r>
              <a:rPr lang="en-US" dirty="0" smtClean="0">
                <a:solidFill>
                  <a:srgbClr val="FFC000"/>
                </a:solidFill>
              </a:rPr>
              <a:t>area</a:t>
            </a:r>
            <a:endParaRPr lang="en-US" dirty="0">
              <a:solidFill>
                <a:srgbClr val="FFC00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C000"/>
                </a:solidFill>
              </a:rPr>
              <a:t>Not </a:t>
            </a:r>
            <a:r>
              <a:rPr lang="en-US" dirty="0">
                <a:solidFill>
                  <a:srgbClr val="FFC000"/>
                </a:solidFill>
              </a:rPr>
              <a:t>covers all services for the </a:t>
            </a:r>
            <a:r>
              <a:rPr lang="en-US" dirty="0" smtClean="0">
                <a:solidFill>
                  <a:srgbClr val="FFC000"/>
                </a:solidFill>
              </a:rPr>
              <a:t>factory side</a:t>
            </a:r>
            <a:endParaRPr lang="en-US" dirty="0">
              <a:solidFill>
                <a:srgbClr val="FFC00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Only customer can use the </a:t>
            </a:r>
            <a:r>
              <a:rPr lang="en-US" dirty="0" smtClean="0">
                <a:solidFill>
                  <a:srgbClr val="FFC000"/>
                </a:solidFill>
              </a:rPr>
              <a:t>website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0" name="ชื่อเรื่อง 1"/>
          <p:cNvSpPr>
            <a:spLocks noGrp="1"/>
          </p:cNvSpPr>
          <p:nvPr>
            <p:ph type="title"/>
          </p:nvPr>
        </p:nvSpPr>
        <p:spPr>
          <a:xfrm>
            <a:off x="413222" y="457996"/>
            <a:ext cx="3531169" cy="1143000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System Review</a:t>
            </a:r>
            <a:endParaRPr lang="en-US" sz="5400" dirty="0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259263" y="1961540"/>
            <a:ext cx="3866866" cy="53226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Bakeryland Website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2" name="รูปห้าเหลี่ยม 11"/>
          <p:cNvSpPr/>
          <p:nvPr/>
        </p:nvSpPr>
        <p:spPr>
          <a:xfrm>
            <a:off x="413222" y="2493802"/>
            <a:ext cx="6069465" cy="152821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u="sng" dirty="0">
                <a:solidFill>
                  <a:srgbClr val="92D050"/>
                </a:solidFill>
              </a:rPr>
              <a:t>Pros</a:t>
            </a:r>
            <a:endParaRPr lang="en-US" sz="2400" dirty="0">
              <a:solidFill>
                <a:srgbClr val="92D05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2D050"/>
                </a:solidFill>
              </a:rPr>
              <a:t>O</a:t>
            </a:r>
            <a:r>
              <a:rPr lang="en-US" dirty="0" smtClean="0">
                <a:solidFill>
                  <a:srgbClr val="92D050"/>
                </a:solidFill>
              </a:rPr>
              <a:t>rder </a:t>
            </a:r>
            <a:r>
              <a:rPr lang="en-US" dirty="0">
                <a:solidFill>
                  <a:srgbClr val="92D050"/>
                </a:solidFill>
              </a:rPr>
              <a:t>the </a:t>
            </a:r>
            <a:r>
              <a:rPr lang="en-US" dirty="0" smtClean="0">
                <a:solidFill>
                  <a:srgbClr val="92D050"/>
                </a:solidFill>
              </a:rPr>
              <a:t>product online</a:t>
            </a:r>
            <a:endParaRPr lang="en-US" dirty="0">
              <a:solidFill>
                <a:srgbClr val="92D05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92D050"/>
                </a:solidFill>
              </a:rPr>
              <a:t>Have tutorial description for </a:t>
            </a:r>
            <a:r>
              <a:rPr lang="en-US" dirty="0" smtClean="0">
                <a:solidFill>
                  <a:srgbClr val="92D050"/>
                </a:solidFill>
              </a:rPr>
              <a:t>ordering</a:t>
            </a:r>
            <a:endParaRPr lang="en-US" dirty="0">
              <a:solidFill>
                <a:srgbClr val="92D05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92D050"/>
                </a:solidFill>
              </a:rPr>
              <a:t>Easy designing for general user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693" y="2848352"/>
            <a:ext cx="4754007" cy="3072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814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3999" y="801305"/>
            <a:ext cx="11895067" cy="6056695"/>
          </a:xfrm>
        </p:spPr>
        <p:txBody>
          <a:bodyPr numCol="2">
            <a:normAutofit/>
          </a:bodyPr>
          <a:lstStyle/>
          <a:p>
            <a:pPr algn="l"/>
            <a:r>
              <a:rPr lang="en-US" sz="8000" dirty="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AGENDA</a:t>
            </a:r>
            <a:r>
              <a:rPr lang="th-TH" sz="6700" b="1" dirty="0" smtClean="0">
                <a:solidFill>
                  <a:srgbClr val="FFC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th-TH" sz="6700" b="1" dirty="0" smtClean="0">
                <a:solidFill>
                  <a:srgbClr val="FFC00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67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    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Introduction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Problems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System Review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Technology Review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Development Tools Review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System Architecture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System Workflows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Limitation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Quality Assurance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Objectives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Development Model</a:t>
            </a:r>
            <a:b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Schedule &amp; Milestone</a:t>
            </a:r>
            <a:r>
              <a:rPr lang="en-US" sz="6700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en-US" sz="6700" b="1" dirty="0" smtClean="0">
                <a:solidFill>
                  <a:schemeClr val="accent1">
                    <a:lumMod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6700" b="1" dirty="0">
                <a:solidFill>
                  <a:srgbClr val="135CE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endParaRPr lang="en-US" sz="3200" dirty="0">
              <a:solidFill>
                <a:srgbClr val="135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318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Alternate Process 4"/>
          <p:cNvSpPr/>
          <p:nvPr/>
        </p:nvSpPr>
        <p:spPr>
          <a:xfrm>
            <a:off x="0" y="549277"/>
            <a:ext cx="12192000" cy="9366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5400" dirty="0" smtClean="0"/>
              <a:t>     </a:t>
            </a:r>
            <a:endParaRPr lang="en-US" sz="60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13222" y="446089"/>
            <a:ext cx="3558464" cy="1143000"/>
          </a:xfrm>
        </p:spPr>
        <p:txBody>
          <a:bodyPr>
            <a:normAutofit/>
          </a:bodyPr>
          <a:lstStyle/>
          <a:p>
            <a:pPr algn="r"/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System Review</a:t>
            </a:r>
            <a:endParaRPr lang="en-US" sz="5400" dirty="0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7292453" y="1762703"/>
            <a:ext cx="3866866" cy="532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PRIMS Software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1" name="รูปห้าเหลี่ยม 10"/>
          <p:cNvSpPr/>
          <p:nvPr/>
        </p:nvSpPr>
        <p:spPr>
          <a:xfrm>
            <a:off x="263902" y="4509847"/>
            <a:ext cx="6001223" cy="162877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u="sng" dirty="0" smtClean="0">
                <a:solidFill>
                  <a:srgbClr val="FFA401"/>
                </a:solidFill>
              </a:rPr>
              <a:t>Cons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A401"/>
                </a:solidFill>
              </a:rPr>
              <a:t>No automated information to the calculate </a:t>
            </a:r>
            <a:r>
              <a:rPr lang="en-US" dirty="0" smtClean="0">
                <a:solidFill>
                  <a:srgbClr val="FFA401"/>
                </a:solidFill>
              </a:rPr>
              <a:t>process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A401"/>
                </a:solidFill>
              </a:rPr>
              <a:t>No </a:t>
            </a:r>
            <a:r>
              <a:rPr lang="en-US" dirty="0">
                <a:solidFill>
                  <a:srgbClr val="FFA401"/>
                </a:solidFill>
              </a:rPr>
              <a:t>summary statistical data become to a </a:t>
            </a:r>
            <a:r>
              <a:rPr lang="en-US" dirty="0" smtClean="0">
                <a:solidFill>
                  <a:srgbClr val="FFA401"/>
                </a:solidFill>
              </a:rPr>
              <a:t>graph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A401"/>
                </a:solidFill>
              </a:rPr>
              <a:t>Not </a:t>
            </a:r>
            <a:r>
              <a:rPr lang="en-US" dirty="0">
                <a:solidFill>
                  <a:srgbClr val="FFA401"/>
                </a:solidFill>
              </a:rPr>
              <a:t>covers all report </a:t>
            </a:r>
            <a:r>
              <a:rPr lang="en-US" dirty="0" smtClean="0">
                <a:solidFill>
                  <a:srgbClr val="FFA401"/>
                </a:solidFill>
              </a:rPr>
              <a:t>type</a:t>
            </a:r>
            <a:endParaRPr lang="en-US" dirty="0">
              <a:solidFill>
                <a:srgbClr val="FFA401"/>
              </a:solidFill>
            </a:endParaRPr>
          </a:p>
        </p:txBody>
      </p:sp>
      <p:sp>
        <p:nvSpPr>
          <p:cNvPr id="12" name="รูปห้าเหลี่ยม 11"/>
          <p:cNvSpPr/>
          <p:nvPr/>
        </p:nvSpPr>
        <p:spPr>
          <a:xfrm>
            <a:off x="263901" y="2585415"/>
            <a:ext cx="6001223" cy="1597207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b="1" u="sng" dirty="0" smtClean="0">
                <a:solidFill>
                  <a:srgbClr val="92D050"/>
                </a:solidFill>
              </a:rPr>
              <a:t>Pros</a:t>
            </a:r>
            <a:endParaRPr lang="en-US" sz="2400" dirty="0">
              <a:solidFill>
                <a:srgbClr val="92D05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92D050"/>
                </a:solidFill>
              </a:rPr>
              <a:t>Easy </a:t>
            </a:r>
            <a:r>
              <a:rPr lang="en-US" dirty="0">
                <a:solidFill>
                  <a:srgbClr val="92D050"/>
                </a:solidFill>
              </a:rPr>
              <a:t>for no experience </a:t>
            </a:r>
            <a:r>
              <a:rPr lang="en-US" dirty="0" smtClean="0">
                <a:solidFill>
                  <a:srgbClr val="92D050"/>
                </a:solidFill>
              </a:rPr>
              <a:t>user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92D050"/>
                </a:solidFill>
              </a:rPr>
              <a:t>Flexible </a:t>
            </a:r>
            <a:r>
              <a:rPr lang="en-US" dirty="0">
                <a:solidFill>
                  <a:srgbClr val="92D050"/>
                </a:solidFill>
              </a:rPr>
              <a:t>technology to control the manual </a:t>
            </a:r>
            <a:r>
              <a:rPr lang="en-US" dirty="0" smtClean="0">
                <a:solidFill>
                  <a:srgbClr val="92D050"/>
                </a:solidFill>
              </a:rPr>
              <a:t>operation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92D050"/>
                </a:solidFill>
              </a:rPr>
              <a:t>Record </a:t>
            </a:r>
            <a:r>
              <a:rPr lang="en-US" dirty="0">
                <a:solidFill>
                  <a:srgbClr val="92D050"/>
                </a:solidFill>
              </a:rPr>
              <a:t>each step in the </a:t>
            </a:r>
            <a:r>
              <a:rPr lang="en-US" dirty="0" smtClean="0">
                <a:solidFill>
                  <a:srgbClr val="92D050"/>
                </a:solidFill>
              </a:rPr>
              <a:t>process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92D050"/>
                </a:solidFill>
              </a:rPr>
              <a:t>Fast </a:t>
            </a:r>
            <a:r>
              <a:rPr lang="en-US" dirty="0">
                <a:solidFill>
                  <a:srgbClr val="92D050"/>
                </a:solidFill>
              </a:rPr>
              <a:t>and </a:t>
            </a:r>
            <a:r>
              <a:rPr lang="en-US" dirty="0" smtClean="0">
                <a:solidFill>
                  <a:srgbClr val="92D050"/>
                </a:solidFill>
              </a:rPr>
              <a:t>accuracy</a:t>
            </a:r>
            <a:endParaRPr lang="en-US" dirty="0">
              <a:solidFill>
                <a:srgbClr val="92D050"/>
              </a:solidFill>
            </a:endParaRPr>
          </a:p>
        </p:txBody>
      </p:sp>
      <p:pic>
        <p:nvPicPr>
          <p:cNvPr id="9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r="555" b="8604"/>
          <a:stretch/>
        </p:blipFill>
        <p:spPr bwMode="auto">
          <a:xfrm>
            <a:off x="6673754" y="2585415"/>
            <a:ext cx="4995079" cy="3721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49322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63600" y="549276"/>
            <a:ext cx="107188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th-TH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รายการทางบัญชีสำคัญ</a:t>
            </a:r>
            <a:r>
              <a:rPr lang="th-TH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ที่</a:t>
            </a:r>
            <a:r>
              <a:rPr lang="en-US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5300" b="1" dirty="0" smtClean="0">
                <a:latin typeface="Browallia New" pitchFamily="34" charset="-34"/>
                <a:cs typeface="Browallia New" pitchFamily="34" charset="-34"/>
              </a:rPr>
              <a:t>ต้องพิจารณา</a:t>
            </a:r>
            <a:r>
              <a:rPr lang="th-TH" sz="53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ใน</a:t>
            </a:r>
            <a:r>
              <a:rPr lang="th-TH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การวิเคราะห์งบการเงิน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Flowchart: Alternate Process 4"/>
          <p:cNvSpPr/>
          <p:nvPr/>
        </p:nvSpPr>
        <p:spPr>
          <a:xfrm>
            <a:off x="0" y="561184"/>
            <a:ext cx="12192000" cy="9366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bg2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0" name="ชื่อเรื่อง 1"/>
          <p:cNvSpPr txBox="1">
            <a:spLocks/>
          </p:cNvSpPr>
          <p:nvPr/>
        </p:nvSpPr>
        <p:spPr>
          <a:xfrm>
            <a:off x="6096000" y="460375"/>
            <a:ext cx="52778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Technology Review</a:t>
            </a:r>
            <a:endParaRPr lang="en-US" sz="5400" dirty="0"/>
          </a:p>
        </p:txBody>
      </p:sp>
      <p:pic>
        <p:nvPicPr>
          <p:cNvPr id="12" name="Picture 5" descr="Macintosh HD:Users:macbookpro13:Desktop:css3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233" y="2387600"/>
            <a:ext cx="202438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6" descr="Macintosh HD:Users:macbookpro13:Desktop:htnl5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85" y="2387600"/>
            <a:ext cx="2286000" cy="228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รูปภาพ 10" descr="C# interview questions and answers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040" y="3360317"/>
            <a:ext cx="2149163" cy="2208893"/>
          </a:xfrm>
          <a:prstGeom prst="rect">
            <a:avLst/>
          </a:prstGeom>
          <a:noFill/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</a:effectLst>
        </p:spPr>
      </p:pic>
      <p:pic>
        <p:nvPicPr>
          <p:cNvPr id="1028" name="Picture 4" descr="http://cdn.ientry.com/sites/devwebpro/pictures/asp-net-open-source-cms-market-improving-smal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258" y="3416803"/>
            <a:ext cx="2095920" cy="209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711227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63600" y="549276"/>
            <a:ext cx="10718800" cy="1143000"/>
          </a:xfrm>
        </p:spPr>
        <p:txBody>
          <a:bodyPr>
            <a:normAutofit fontScale="90000"/>
          </a:bodyPr>
          <a:lstStyle/>
          <a:p>
            <a:pPr algn="r"/>
            <a:r>
              <a:rPr lang="th-TH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รายการทางบัญชีสำคัญ</a:t>
            </a:r>
            <a:r>
              <a:rPr lang="th-TH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ที่</a:t>
            </a:r>
            <a:r>
              <a:rPr lang="en-US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sz="5300" b="1" dirty="0" smtClean="0">
                <a:latin typeface="Browallia New" pitchFamily="34" charset="-34"/>
                <a:cs typeface="Browallia New" pitchFamily="34" charset="-34"/>
              </a:rPr>
              <a:t>ต้องพิจารณา</a:t>
            </a:r>
            <a:r>
              <a:rPr lang="th-TH" sz="53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 </a:t>
            </a:r>
            <a:r>
              <a:rPr lang="th-TH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ใน</a:t>
            </a:r>
            <a:r>
              <a:rPr lang="th-TH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การวิเคราะห์งบการเงิน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Flowchart: Alternate Process 4"/>
          <p:cNvSpPr/>
          <p:nvPr/>
        </p:nvSpPr>
        <p:spPr>
          <a:xfrm>
            <a:off x="0" y="561184"/>
            <a:ext cx="12192000" cy="9366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2" name="ชื่อเรื่อง 1"/>
          <p:cNvSpPr txBox="1">
            <a:spLocks/>
          </p:cNvSpPr>
          <p:nvPr/>
        </p:nvSpPr>
        <p:spPr>
          <a:xfrm>
            <a:off x="5199797" y="460375"/>
            <a:ext cx="617409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Development Tools Review</a:t>
            </a:r>
            <a:endParaRPr lang="en-US" sz="5400" dirty="0"/>
          </a:p>
        </p:txBody>
      </p:sp>
      <p:pic>
        <p:nvPicPr>
          <p:cNvPr id="1026" name="Picture 2" descr="Datei:Microsoft SQL Server Logo.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918" y="2768291"/>
            <a:ext cx="2785879" cy="2261003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 descr="visual_studio_2010_logo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324" y="2898416"/>
            <a:ext cx="4797716" cy="1978842"/>
          </a:xfrm>
          <a:prstGeom prst="rect">
            <a:avLst/>
          </a:prstGeom>
          <a:noFill/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555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4"/>
          <p:cNvSpPr/>
          <p:nvPr/>
        </p:nvSpPr>
        <p:spPr>
          <a:xfrm>
            <a:off x="0" y="371474"/>
            <a:ext cx="12192000" cy="936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4" name="ชื่อเรื่อง 1"/>
          <p:cNvSpPr txBox="1">
            <a:spLocks/>
          </p:cNvSpPr>
          <p:nvPr/>
        </p:nvSpPr>
        <p:spPr>
          <a:xfrm>
            <a:off x="5240740" y="268286"/>
            <a:ext cx="617409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System Architecture</a:t>
            </a:r>
            <a:endParaRPr lang="en-US" sz="5400" dirty="0"/>
          </a:p>
        </p:txBody>
      </p:sp>
      <p:pic>
        <p:nvPicPr>
          <p:cNvPr id="15" name="รูปภาพ 14" descr="D:\NEST Work\Senior Project\Progress Report II\Diagram\System Architecture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833" r="2365" b="2440"/>
          <a:stretch/>
        </p:blipFill>
        <p:spPr bwMode="auto">
          <a:xfrm>
            <a:off x="3659494" y="1411286"/>
            <a:ext cx="5540992" cy="53601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รูปภาพ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11" y="4435521"/>
            <a:ext cx="2032000" cy="2032000"/>
          </a:xfrm>
          <a:prstGeom prst="rect">
            <a:avLst/>
          </a:prstGeom>
        </p:spPr>
      </p:pic>
      <p:sp>
        <p:nvSpPr>
          <p:cNvPr id="18" name="Rounded Rectangle 5"/>
          <p:cNvSpPr/>
          <p:nvPr/>
        </p:nvSpPr>
        <p:spPr>
          <a:xfrm>
            <a:off x="3659494" y="2838384"/>
            <a:ext cx="1472064" cy="1842798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5"/>
          <p:cNvSpPr/>
          <p:nvPr/>
        </p:nvSpPr>
        <p:spPr>
          <a:xfrm>
            <a:off x="5693958" y="4763068"/>
            <a:ext cx="1472064" cy="19811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5"/>
          <p:cNvSpPr/>
          <p:nvPr/>
        </p:nvSpPr>
        <p:spPr>
          <a:xfrm>
            <a:off x="7910773" y="2934269"/>
            <a:ext cx="1289713" cy="174691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5"/>
          <p:cNvSpPr/>
          <p:nvPr/>
        </p:nvSpPr>
        <p:spPr>
          <a:xfrm>
            <a:off x="6168788" y="4080680"/>
            <a:ext cx="464024" cy="35484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5"/>
          <p:cNvSpPr/>
          <p:nvPr/>
        </p:nvSpPr>
        <p:spPr>
          <a:xfrm>
            <a:off x="5240741" y="1411286"/>
            <a:ext cx="2470244" cy="256620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5"/>
          <p:cNvSpPr/>
          <p:nvPr/>
        </p:nvSpPr>
        <p:spPr>
          <a:xfrm>
            <a:off x="8260874" y="1869690"/>
            <a:ext cx="514635" cy="52465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5"/>
          <p:cNvSpPr/>
          <p:nvPr/>
        </p:nvSpPr>
        <p:spPr>
          <a:xfrm>
            <a:off x="3984007" y="1842367"/>
            <a:ext cx="751765" cy="55197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70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 animBg="1"/>
      <p:bldP spid="24" grpId="0" animBg="1"/>
      <p:bldP spid="35" grpId="0" animBg="1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สี่เหลี่ยมผืนผ้า 19"/>
          <p:cNvSpPr/>
          <p:nvPr/>
        </p:nvSpPr>
        <p:spPr>
          <a:xfrm>
            <a:off x="10630619" y="3716163"/>
            <a:ext cx="966480" cy="207229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182981" y="3537447"/>
            <a:ext cx="1575178" cy="244150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4"/>
          <p:cNvSpPr/>
          <p:nvPr/>
        </p:nvSpPr>
        <p:spPr>
          <a:xfrm>
            <a:off x="0" y="371474"/>
            <a:ext cx="12192000" cy="936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4" name="ชื่อเรื่อง 1"/>
          <p:cNvSpPr txBox="1">
            <a:spLocks/>
          </p:cNvSpPr>
          <p:nvPr/>
        </p:nvSpPr>
        <p:spPr>
          <a:xfrm>
            <a:off x="5240740" y="268286"/>
            <a:ext cx="617409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System Workflows</a:t>
            </a:r>
            <a:endParaRPr lang="en-US" sz="5400" dirty="0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5" y="4162471"/>
            <a:ext cx="1460500" cy="1460500"/>
          </a:xfrm>
          <a:prstGeom prst="rect">
            <a:avLst/>
          </a:prstGeom>
        </p:spPr>
      </p:pic>
      <p:sp>
        <p:nvSpPr>
          <p:cNvPr id="16" name="ชื่อเรื่อง 1"/>
          <p:cNvSpPr txBox="1">
            <a:spLocks/>
          </p:cNvSpPr>
          <p:nvPr/>
        </p:nvSpPr>
        <p:spPr>
          <a:xfrm>
            <a:off x="457517" y="5565029"/>
            <a:ext cx="1624368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 smtClean="0">
                <a:latin typeface="Browallia New" pitchFamily="34" charset="-34"/>
                <a:cs typeface="Browallia New" pitchFamily="34" charset="-34"/>
              </a:rPr>
              <a:t>Wholesale</a:t>
            </a:r>
            <a:endParaRPr lang="en-US" sz="3200" dirty="0"/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>
            <a:off x="1975596" y="4840719"/>
            <a:ext cx="15875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ชื่อเรื่อง 1"/>
          <p:cNvSpPr txBox="1">
            <a:spLocks/>
          </p:cNvSpPr>
          <p:nvPr/>
        </p:nvSpPr>
        <p:spPr>
          <a:xfrm>
            <a:off x="2385787" y="4474007"/>
            <a:ext cx="761384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>
                <a:latin typeface="Browallia New" pitchFamily="34" charset="-34"/>
                <a:cs typeface="Browallia New" pitchFamily="34" charset="-34"/>
              </a:rPr>
              <a:t>Order</a:t>
            </a:r>
            <a:endParaRPr lang="en-US" sz="2400" dirty="0"/>
          </a:p>
        </p:txBody>
      </p:sp>
      <p:sp>
        <p:nvSpPr>
          <p:cNvPr id="25" name="ชื่อเรื่อง 1"/>
          <p:cNvSpPr txBox="1">
            <a:spLocks/>
          </p:cNvSpPr>
          <p:nvPr/>
        </p:nvSpPr>
        <p:spPr>
          <a:xfrm>
            <a:off x="3531269" y="5527070"/>
            <a:ext cx="1854508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b="1" dirty="0" smtClean="0">
                <a:latin typeface="Browallia New" pitchFamily="34" charset="-34"/>
                <a:cs typeface="Browallia New" pitchFamily="34" charset="-34"/>
              </a:rPr>
              <a:t>Manufacture</a:t>
            </a:r>
            <a:endParaRPr lang="en-US" sz="3200" dirty="0"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422" y="3376374"/>
            <a:ext cx="1485900" cy="1485900"/>
          </a:xfrm>
          <a:prstGeom prst="rect">
            <a:avLst/>
          </a:prstGeom>
        </p:spPr>
      </p:pic>
      <p:cxnSp>
        <p:nvCxnSpPr>
          <p:cNvPr id="26" name="ลูกศรเชื่อมต่อแบบตรง 25"/>
          <p:cNvCxnSpPr/>
          <p:nvPr/>
        </p:nvCxnSpPr>
        <p:spPr>
          <a:xfrm flipV="1">
            <a:off x="5455994" y="4439658"/>
            <a:ext cx="1563050" cy="8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ชื่อเรื่อง 1"/>
          <p:cNvSpPr txBox="1">
            <a:spLocks/>
          </p:cNvSpPr>
          <p:nvPr/>
        </p:nvSpPr>
        <p:spPr>
          <a:xfrm>
            <a:off x="5665698" y="4089867"/>
            <a:ext cx="1084772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>
                <a:solidFill>
                  <a:schemeClr val="accent6"/>
                </a:solidFill>
                <a:latin typeface="Browallia New" pitchFamily="34" charset="-34"/>
                <a:cs typeface="Browallia New" pitchFamily="34" charset="-34"/>
              </a:rPr>
              <a:t>Estimate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8" name="ชื่อเรื่อง 1"/>
          <p:cNvSpPr txBox="1">
            <a:spLocks/>
          </p:cNvSpPr>
          <p:nvPr/>
        </p:nvSpPr>
        <p:spPr>
          <a:xfrm>
            <a:off x="7319001" y="4483011"/>
            <a:ext cx="1194742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Ingredient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รูปภาพ 9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238" y="4881993"/>
            <a:ext cx="810010" cy="810010"/>
          </a:xfrm>
          <a:prstGeom prst="rect">
            <a:avLst/>
          </a:prstGeom>
        </p:spPr>
      </p:pic>
      <p:sp>
        <p:nvSpPr>
          <p:cNvPr id="30" name="ชื่อเรื่อง 1"/>
          <p:cNvSpPr txBox="1">
            <a:spLocks/>
          </p:cNvSpPr>
          <p:nvPr/>
        </p:nvSpPr>
        <p:spPr>
          <a:xfrm>
            <a:off x="5797919" y="4948122"/>
            <a:ext cx="844622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>
                <a:solidFill>
                  <a:schemeClr val="accent6"/>
                </a:solidFill>
                <a:latin typeface="Browallia New" pitchFamily="34" charset="-34"/>
                <a:cs typeface="Browallia New" pitchFamily="34" charset="-34"/>
              </a:rPr>
              <a:t>Create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31" name="ชื่อเรื่อง 1"/>
          <p:cNvSpPr txBox="1">
            <a:spLocks/>
          </p:cNvSpPr>
          <p:nvPr/>
        </p:nvSpPr>
        <p:spPr>
          <a:xfrm>
            <a:off x="7121945" y="5570969"/>
            <a:ext cx="1682596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Purchase order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2" name="ลูกศรเชื่อมต่อแบบตรง 31"/>
          <p:cNvCxnSpPr/>
          <p:nvPr/>
        </p:nvCxnSpPr>
        <p:spPr>
          <a:xfrm>
            <a:off x="8912601" y="4764607"/>
            <a:ext cx="1587500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ชื่อเรื่อง 1"/>
          <p:cNvSpPr txBox="1">
            <a:spLocks/>
          </p:cNvSpPr>
          <p:nvPr/>
        </p:nvSpPr>
        <p:spPr>
          <a:xfrm>
            <a:off x="10620243" y="3333454"/>
            <a:ext cx="844622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Report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รูปภาพ 11"/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99" y="3716164"/>
            <a:ext cx="816695" cy="816695"/>
          </a:xfrm>
          <a:prstGeom prst="rect">
            <a:avLst/>
          </a:prstGeom>
        </p:spPr>
      </p:pic>
      <p:sp>
        <p:nvSpPr>
          <p:cNvPr id="34" name="ชื่อเรื่อง 1"/>
          <p:cNvSpPr txBox="1">
            <a:spLocks/>
          </p:cNvSpPr>
          <p:nvPr/>
        </p:nvSpPr>
        <p:spPr>
          <a:xfrm>
            <a:off x="10684799" y="4378729"/>
            <a:ext cx="748363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Graph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065" y="4818924"/>
            <a:ext cx="685800" cy="685800"/>
          </a:xfrm>
          <a:prstGeom prst="rect">
            <a:avLst/>
          </a:prstGeom>
        </p:spPr>
      </p:pic>
      <p:sp>
        <p:nvSpPr>
          <p:cNvPr id="37" name="ชื่อเรื่อง 1"/>
          <p:cNvSpPr txBox="1">
            <a:spLocks/>
          </p:cNvSpPr>
          <p:nvPr/>
        </p:nvSpPr>
        <p:spPr>
          <a:xfrm>
            <a:off x="10658700" y="5421793"/>
            <a:ext cx="840331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Statistic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9" name="ตัวเชื่อมต่อหักมุม 38"/>
          <p:cNvCxnSpPr>
            <a:endCxn id="16" idx="2"/>
          </p:cNvCxnSpPr>
          <p:nvPr/>
        </p:nvCxnSpPr>
        <p:spPr>
          <a:xfrm rot="10800000" flipV="1">
            <a:off x="1269701" y="5947607"/>
            <a:ext cx="9852264" cy="25407"/>
          </a:xfrm>
          <a:prstGeom prst="bentConnector4">
            <a:avLst>
              <a:gd name="adj1" fmla="val -12"/>
              <a:gd name="adj2" fmla="val 1549601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ชื่อเรื่อง 1"/>
          <p:cNvSpPr txBox="1">
            <a:spLocks/>
          </p:cNvSpPr>
          <p:nvPr/>
        </p:nvSpPr>
        <p:spPr>
          <a:xfrm>
            <a:off x="2168158" y="4921051"/>
            <a:ext cx="1218498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latin typeface="Browallia New" pitchFamily="34" charset="-34"/>
                <a:cs typeface="Browallia New" pitchFamily="34" charset="-34"/>
              </a:rPr>
              <a:t>Management before 12.00</a:t>
            </a:r>
            <a:endParaRPr lang="en-US" sz="1600" dirty="0"/>
          </a:p>
        </p:txBody>
      </p:sp>
      <p:pic>
        <p:nvPicPr>
          <p:cNvPr id="43" name="รูปภาพ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9" y="2251943"/>
            <a:ext cx="1187590" cy="1187590"/>
          </a:xfrm>
          <a:prstGeom prst="rect">
            <a:avLst/>
          </a:prstGeom>
        </p:spPr>
      </p:pic>
      <p:sp>
        <p:nvSpPr>
          <p:cNvPr id="45" name="ชื่อเรื่อง 1"/>
          <p:cNvSpPr txBox="1">
            <a:spLocks/>
          </p:cNvSpPr>
          <p:nvPr/>
        </p:nvSpPr>
        <p:spPr>
          <a:xfrm>
            <a:off x="7203985" y="3093393"/>
            <a:ext cx="1479775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>
                <a:latin typeface="Browallia New" pitchFamily="34" charset="-34"/>
                <a:cs typeface="Browallia New" pitchFamily="34" charset="-34"/>
              </a:rPr>
              <a:t>Order status</a:t>
            </a:r>
            <a:endParaRPr lang="en-US" sz="2400" dirty="0"/>
          </a:p>
        </p:txBody>
      </p:sp>
      <p:cxnSp>
        <p:nvCxnSpPr>
          <p:cNvPr id="49" name="ตัวเชื่อมต่อหักมุม 48"/>
          <p:cNvCxnSpPr>
            <a:stCxn id="43" idx="0"/>
          </p:cNvCxnSpPr>
          <p:nvPr/>
        </p:nvCxnSpPr>
        <p:spPr>
          <a:xfrm rot="16200000" flipH="1" flipV="1">
            <a:off x="3837576" y="-208529"/>
            <a:ext cx="1693527" cy="6614469"/>
          </a:xfrm>
          <a:prstGeom prst="bentConnector4">
            <a:avLst>
              <a:gd name="adj1" fmla="val -21747"/>
              <a:gd name="adj2" fmla="val 9980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ชื่อเรื่อง 1"/>
          <p:cNvSpPr txBox="1">
            <a:spLocks/>
          </p:cNvSpPr>
          <p:nvPr/>
        </p:nvSpPr>
        <p:spPr>
          <a:xfrm>
            <a:off x="4262028" y="1514474"/>
            <a:ext cx="844622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 smtClean="0">
                <a:latin typeface="Browallia New" pitchFamily="34" charset="-34"/>
                <a:cs typeface="Browallia New" pitchFamily="34" charset="-34"/>
              </a:rPr>
              <a:t>Return</a:t>
            </a:r>
            <a:endParaRPr lang="en-US" sz="2400" dirty="0"/>
          </a:p>
        </p:txBody>
      </p:sp>
      <p:pic>
        <p:nvPicPr>
          <p:cNvPr id="59" name="รูปภาพ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69" y="4345739"/>
            <a:ext cx="1759530" cy="1226860"/>
          </a:xfrm>
          <a:prstGeom prst="rect">
            <a:avLst/>
          </a:prstGeom>
        </p:spPr>
      </p:pic>
      <p:cxnSp>
        <p:nvCxnSpPr>
          <p:cNvPr id="103" name="ลูกศรเชื่อมต่อแบบตรง 102"/>
          <p:cNvCxnSpPr/>
          <p:nvPr/>
        </p:nvCxnSpPr>
        <p:spPr>
          <a:xfrm flipV="1">
            <a:off x="4511034" y="5989517"/>
            <a:ext cx="0" cy="3466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ชื่อเรื่อง 1"/>
          <p:cNvSpPr txBox="1">
            <a:spLocks/>
          </p:cNvSpPr>
          <p:nvPr/>
        </p:nvSpPr>
        <p:spPr>
          <a:xfrm>
            <a:off x="7494061" y="6018393"/>
            <a:ext cx="844622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Return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5" name="ชื่อเรื่อง 1"/>
          <p:cNvSpPr txBox="1">
            <a:spLocks/>
          </p:cNvSpPr>
          <p:nvPr/>
        </p:nvSpPr>
        <p:spPr>
          <a:xfrm>
            <a:off x="2355096" y="6008884"/>
            <a:ext cx="844622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Return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7" name="ลูกศรเชื่อมต่อแบบตรง 106"/>
          <p:cNvCxnSpPr/>
          <p:nvPr/>
        </p:nvCxnSpPr>
        <p:spPr>
          <a:xfrm>
            <a:off x="5455994" y="5329037"/>
            <a:ext cx="1563050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รูปภาพ 114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76" y="3227115"/>
            <a:ext cx="838439" cy="838439"/>
          </a:xfrm>
          <a:prstGeom prst="rect">
            <a:avLst/>
          </a:prstGeom>
        </p:spPr>
      </p:pic>
      <p:sp>
        <p:nvSpPr>
          <p:cNvPr id="116" name="ชื่อเรื่อง 1"/>
          <p:cNvSpPr txBox="1">
            <a:spLocks/>
          </p:cNvSpPr>
          <p:nvPr/>
        </p:nvSpPr>
        <p:spPr>
          <a:xfrm>
            <a:off x="2479085" y="3892082"/>
            <a:ext cx="717438" cy="251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Product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18" name="ตัวเชื่อมต่อหักมุม 117"/>
          <p:cNvCxnSpPr/>
          <p:nvPr/>
        </p:nvCxnSpPr>
        <p:spPr>
          <a:xfrm rot="10800000">
            <a:off x="3366300" y="3629431"/>
            <a:ext cx="1144735" cy="533040"/>
          </a:xfrm>
          <a:prstGeom prst="bentConnector3">
            <a:avLst>
              <a:gd name="adj1" fmla="val -209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1" name="ชื่อเรื่อง 1"/>
          <p:cNvSpPr txBox="1">
            <a:spLocks/>
          </p:cNvSpPr>
          <p:nvPr/>
        </p:nvSpPr>
        <p:spPr>
          <a:xfrm>
            <a:off x="3631269" y="3402710"/>
            <a:ext cx="717438" cy="251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Create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2" name="รูปภาพ 121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35" y="2044272"/>
            <a:ext cx="612971" cy="612971"/>
          </a:xfrm>
          <a:prstGeom prst="rect">
            <a:avLst/>
          </a:prstGeom>
        </p:spPr>
      </p:pic>
      <p:sp>
        <p:nvSpPr>
          <p:cNvPr id="123" name="ชื่อเรื่อง 1"/>
          <p:cNvSpPr txBox="1">
            <a:spLocks/>
          </p:cNvSpPr>
          <p:nvPr/>
        </p:nvSpPr>
        <p:spPr>
          <a:xfrm>
            <a:off x="2328535" y="2581813"/>
            <a:ext cx="983332" cy="207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Menu recipe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25" name="ลูกศรเชื่อมต่อแบบตรง 124"/>
          <p:cNvCxnSpPr/>
          <p:nvPr/>
        </p:nvCxnSpPr>
        <p:spPr>
          <a:xfrm flipV="1">
            <a:off x="2814844" y="2828805"/>
            <a:ext cx="0" cy="441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6" name="ชื่อเรื่อง 1"/>
          <p:cNvSpPr txBox="1">
            <a:spLocks/>
          </p:cNvSpPr>
          <p:nvPr/>
        </p:nvSpPr>
        <p:spPr>
          <a:xfrm>
            <a:off x="2767587" y="2955494"/>
            <a:ext cx="717438" cy="251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Create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38" name="ตัวเชื่อมต่อหักมุม 137"/>
          <p:cNvCxnSpPr>
            <a:endCxn id="33" idx="0"/>
          </p:cNvCxnSpPr>
          <p:nvPr/>
        </p:nvCxnSpPr>
        <p:spPr>
          <a:xfrm>
            <a:off x="3342150" y="2376097"/>
            <a:ext cx="7700404" cy="9573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6" name="ชื่อเรื่อง 1"/>
          <p:cNvSpPr txBox="1">
            <a:spLocks/>
          </p:cNvSpPr>
          <p:nvPr/>
        </p:nvSpPr>
        <p:spPr>
          <a:xfrm>
            <a:off x="9192364" y="4410938"/>
            <a:ext cx="844622" cy="407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Create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1" name="ชื่อเรื่อง 1"/>
          <p:cNvSpPr txBox="1">
            <a:spLocks/>
          </p:cNvSpPr>
          <p:nvPr/>
        </p:nvSpPr>
        <p:spPr>
          <a:xfrm>
            <a:off x="6906493" y="2132724"/>
            <a:ext cx="717438" cy="2519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 smtClean="0">
                <a:solidFill>
                  <a:schemeClr val="accent4">
                    <a:lumMod val="75000"/>
                  </a:schemeClr>
                </a:solidFill>
                <a:latin typeface="Browallia New" pitchFamily="34" charset="-34"/>
                <a:cs typeface="Browallia New" pitchFamily="34" charset="-34"/>
              </a:rPr>
              <a:t>Create</a:t>
            </a:r>
            <a:endParaRPr lang="en-US" sz="16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4" name="ลูกศรเชื่อมต่อแบบตรง 3"/>
          <p:cNvCxnSpPr/>
          <p:nvPr/>
        </p:nvCxnSpPr>
        <p:spPr>
          <a:xfrm flipH="1">
            <a:off x="4990011" y="1896334"/>
            <a:ext cx="13063" cy="22400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0072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16" grpId="0"/>
      <p:bldP spid="19" grpId="0"/>
      <p:bldP spid="25" grpId="0"/>
      <p:bldP spid="27" grpId="0"/>
      <p:bldP spid="28" grpId="0"/>
      <p:bldP spid="30" grpId="0"/>
      <p:bldP spid="31" grpId="0"/>
      <p:bldP spid="33" grpId="0"/>
      <p:bldP spid="34" grpId="0"/>
      <p:bldP spid="37" grpId="0"/>
      <p:bldP spid="42" grpId="0"/>
      <p:bldP spid="45" grpId="0"/>
      <p:bldP spid="58" grpId="0"/>
      <p:bldP spid="104" grpId="0"/>
      <p:bldP spid="105" grpId="0"/>
      <p:bldP spid="116" grpId="0"/>
      <p:bldP spid="121" grpId="0"/>
      <p:bldP spid="123" grpId="0"/>
      <p:bldP spid="136" grpId="0"/>
      <p:bldP spid="146" grpId="0"/>
      <p:bldP spid="1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4"/>
          <p:cNvSpPr/>
          <p:nvPr/>
        </p:nvSpPr>
        <p:spPr>
          <a:xfrm>
            <a:off x="5309" y="408876"/>
            <a:ext cx="12192000" cy="9366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2198180" y="1850994"/>
            <a:ext cx="3428667" cy="99008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Require Internet connection</a:t>
            </a:r>
            <a:endParaRPr lang="en-US" sz="2800" b="1" dirty="0">
              <a:solidFill>
                <a:srgbClr val="FF000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ชื่อเรื่อง 1"/>
          <p:cNvSpPr txBox="1">
            <a:spLocks/>
          </p:cNvSpPr>
          <p:nvPr/>
        </p:nvSpPr>
        <p:spPr>
          <a:xfrm>
            <a:off x="8325135" y="305688"/>
            <a:ext cx="254379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Limitation</a:t>
            </a:r>
            <a:endParaRPr lang="en-US" sz="5400" dirty="0"/>
          </a:p>
        </p:txBody>
      </p:sp>
      <p:sp>
        <p:nvSpPr>
          <p:cNvPr id="13" name="Pentagon 9"/>
          <p:cNvSpPr/>
          <p:nvPr/>
        </p:nvSpPr>
        <p:spPr>
          <a:xfrm>
            <a:off x="6258389" y="1850994"/>
            <a:ext cx="3480181" cy="990082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/>
            </a:r>
            <a:br>
              <a:rPr lang="th-TH" sz="28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</a:br>
            <a:r>
              <a:rPr lang="en-US" sz="28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Support only Phungnoi bakery workflows</a:t>
            </a:r>
            <a:endParaRPr lang="en-US" sz="2800" b="1" dirty="0">
              <a:solidFill>
                <a:srgbClr val="FF0000"/>
              </a:solidFill>
              <a:latin typeface="Browallia New" pitchFamily="34" charset="-34"/>
              <a:cs typeface="Browallia New" pitchFamily="34" charset="-34"/>
            </a:endParaRP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Pentagon 9"/>
          <p:cNvSpPr/>
          <p:nvPr/>
        </p:nvSpPr>
        <p:spPr>
          <a:xfrm flipH="1">
            <a:off x="1800228" y="5226422"/>
            <a:ext cx="3775453" cy="993667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Cannot integrate with existing software</a:t>
            </a:r>
            <a:endParaRPr lang="en-US" sz="2800" b="1" dirty="0">
              <a:solidFill>
                <a:srgbClr val="FF000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681" y="2956703"/>
            <a:ext cx="2244141" cy="2244141"/>
          </a:xfrm>
          <a:prstGeom prst="rect">
            <a:avLst/>
          </a:prstGeom>
        </p:spPr>
      </p:pic>
      <p:pic>
        <p:nvPicPr>
          <p:cNvPr id="18" name="รูปภาพ 1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73" y="2931125"/>
            <a:ext cx="2249623" cy="2249623"/>
          </a:xfrm>
          <a:prstGeom prst="rect">
            <a:avLst/>
          </a:prstGeom>
        </p:spPr>
      </p:pic>
      <p:sp>
        <p:nvSpPr>
          <p:cNvPr id="12" name="Pentagon 9"/>
          <p:cNvSpPr/>
          <p:nvPr/>
        </p:nvSpPr>
        <p:spPr>
          <a:xfrm flipH="1">
            <a:off x="6174988" y="5226422"/>
            <a:ext cx="3775453" cy="993667"/>
          </a:xfrm>
          <a:prstGeom prst="homePlat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Browallia New" pitchFamily="34" charset="-34"/>
                <a:cs typeface="Browallia New" pitchFamily="34" charset="-34"/>
              </a:rPr>
              <a:t>Not support stock &amp; billing system</a:t>
            </a:r>
          </a:p>
        </p:txBody>
      </p:sp>
    </p:spTree>
    <p:extLst>
      <p:ext uri="{BB962C8B-B14F-4D97-AF65-F5344CB8AC3E}">
        <p14:creationId xmlns:p14="http://schemas.microsoft.com/office/powerpoint/2010/main" val="1217079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4"/>
          <p:cNvSpPr/>
          <p:nvPr/>
        </p:nvSpPr>
        <p:spPr>
          <a:xfrm>
            <a:off x="0" y="0"/>
            <a:ext cx="12192000" cy="1167618"/>
          </a:xfrm>
          <a:prstGeom prst="rect">
            <a:avLst/>
          </a:prstGeom>
          <a:solidFill>
            <a:srgbClr val="FF5757"/>
          </a:solidFill>
          <a:ln w="76200">
            <a:solidFill>
              <a:srgbClr val="FF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rgbClr val="92D05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515013"/>
              </p:ext>
            </p:extLst>
          </p:nvPr>
        </p:nvGraphicFramePr>
        <p:xfrm>
          <a:off x="40945" y="4599295"/>
          <a:ext cx="12091916" cy="1991982"/>
        </p:xfrm>
        <a:graphic>
          <a:graphicData uri="http://schemas.openxmlformats.org/drawingml/2006/table">
            <a:tbl>
              <a:tblPr>
                <a:tableStyleId>{68D230F3-CF80-4859-8CE7-A43EE81993B5}</a:tableStyleId>
              </a:tblPr>
              <a:tblGrid>
                <a:gridCol w="12091916"/>
              </a:tblGrid>
              <a:tr h="36849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smtClean="0"/>
                        <a:t>Wholesaler ordering conveniently</a:t>
                      </a:r>
                      <a:endParaRPr lang="en-US" sz="2800" dirty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7D"/>
                    </a:solidFill>
                  </a:tcPr>
                </a:tc>
              </a:tr>
              <a:tr h="51920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Support Manufacture co-operation</a:t>
                      </a:r>
                      <a:endParaRPr lang="en-US" sz="2800" b="0" dirty="0"/>
                    </a:p>
                  </a:txBody>
                  <a:tcPr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49131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smtClean="0"/>
                        <a:t>Control</a:t>
                      </a:r>
                      <a:r>
                        <a:rPr lang="en-US" sz="2800" baseline="0" dirty="0" smtClean="0"/>
                        <a:t> ingredient usage &amp; standard</a:t>
                      </a:r>
                      <a:endParaRPr lang="en-US" sz="2800" dirty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747"/>
                    </a:solidFill>
                  </a:tcPr>
                </a:tc>
              </a:tr>
              <a:tr h="3548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dirty="0" smtClean="0"/>
                        <a:t>Users has a summary report</a:t>
                      </a:r>
                      <a:endParaRPr lang="en-US" sz="1800" dirty="0">
                        <a:latin typeface="Browallia New" pitchFamily="34" charset="-34"/>
                        <a:ea typeface="Calibri"/>
                        <a:cs typeface="Browallia New" pitchFamily="34" charset="-34"/>
                      </a:endParaRPr>
                    </a:p>
                  </a:txBody>
                  <a:tcPr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B3B"/>
                    </a:solidFill>
                  </a:tcPr>
                </a:tc>
              </a:tr>
            </a:tbl>
          </a:graphicData>
        </a:graphic>
      </p:graphicFrame>
      <p:sp>
        <p:nvSpPr>
          <p:cNvPr id="6" name="Content Placeholder 1"/>
          <p:cNvSpPr txBox="1">
            <a:spLocks/>
          </p:cNvSpPr>
          <p:nvPr/>
        </p:nvSpPr>
        <p:spPr>
          <a:xfrm>
            <a:off x="8802722" y="230389"/>
            <a:ext cx="2943801" cy="7068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5400" b="1" noProof="0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Objectives</a:t>
            </a:r>
            <a:endParaRPr kumimoji="0" lang="th-T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8" name="Picture 6" descr=" by SBSAKE Designs"/>
          <p:cNvPicPr>
            <a:picLocks noChangeAspect="1" noChangeArrowheads="1"/>
          </p:cNvPicPr>
          <p:nvPr/>
        </p:nvPicPr>
        <p:blipFill rotWithShape="1">
          <a:blip r:embed="rId3"/>
          <a:srcRect l="13753" r="13853"/>
          <a:stretch/>
        </p:blipFill>
        <p:spPr bwMode="auto">
          <a:xfrm rot="699027">
            <a:off x="405663" y="1830545"/>
            <a:ext cx="2150026" cy="2102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warehouse worker has many duties, including filing inventory records and inspecting packages.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21351560">
            <a:off x="2498657" y="1748878"/>
            <a:ext cx="3228957" cy="215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http://www.sgsystemsusa.com/wp-content/uploads/2013/08/Formula-Control-Scale3-1500-x-10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74641">
            <a:off x="5650164" y="1717920"/>
            <a:ext cx="3321831" cy="2214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Image 7"/>
          <p:cNvPicPr>
            <a:picLocks noChangeAspect="1" noChangeArrowheads="1"/>
          </p:cNvPicPr>
          <p:nvPr/>
        </p:nvPicPr>
        <p:blipFill rotWithShape="1">
          <a:blip r:embed="rId6" cstate="print"/>
          <a:srcRect l="4116" t="3014" r="9818" b="52525"/>
          <a:stretch/>
        </p:blipFill>
        <p:spPr bwMode="auto">
          <a:xfrm rot="21266449">
            <a:off x="8716945" y="2446553"/>
            <a:ext cx="2978931" cy="1190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326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olonese.it/Immagini/ISO-IEC29110_c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207" y="1557827"/>
            <a:ext cx="7907045" cy="508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Process 2"/>
          <p:cNvSpPr/>
          <p:nvPr/>
        </p:nvSpPr>
        <p:spPr>
          <a:xfrm>
            <a:off x="2235057" y="3099792"/>
            <a:ext cx="4653764" cy="2008577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Alternate Process 4"/>
          <p:cNvSpPr/>
          <p:nvPr/>
        </p:nvSpPr>
        <p:spPr>
          <a:xfrm>
            <a:off x="5308" y="460731"/>
            <a:ext cx="12192000" cy="952179"/>
          </a:xfrm>
          <a:prstGeom prst="rect">
            <a:avLst/>
          </a:prstGeom>
          <a:solidFill>
            <a:srgbClr val="A01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5024811" y="469225"/>
            <a:ext cx="8087887" cy="7068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54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Quality &amp; Assuarance</a:t>
            </a:r>
            <a:endParaRPr kumimoji="0" lang="th-T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08" y="820816"/>
            <a:ext cx="5451770" cy="91224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solidFill>
                  <a:srgbClr val="FF0000"/>
                </a:solidFill>
                <a:effectLst/>
                <a:uLnTx/>
                <a:uFillTx/>
                <a:latin typeface="Browallia New" pitchFamily="34" charset="-34"/>
                <a:cs typeface="Browallia New" pitchFamily="34" charset="-34"/>
              </a:rPr>
              <a:t> </a:t>
            </a:r>
            <a:r>
              <a:rPr lang="en-US" sz="9800" b="1" noProof="0" dirty="0" smtClean="0">
                <a:solidFill>
                  <a:srgbClr val="FF7D7D"/>
                </a:solidFill>
                <a:latin typeface="Browallia New" pitchFamily="34" charset="-34"/>
                <a:cs typeface="Browallia New" pitchFamily="34" charset="-34"/>
              </a:rPr>
              <a:t>ISO 29110 </a:t>
            </a:r>
            <a:r>
              <a:rPr kumimoji="0" lang="en-US" sz="7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Browallia New" pitchFamily="34" charset="-34"/>
                <a:cs typeface="Browallia New" pitchFamily="34" charset="-34"/>
              </a:rPr>
              <a:t>– for Very Small Entity (VSE)</a:t>
            </a:r>
            <a:endParaRPr kumimoji="0" lang="th-TH" sz="7600" b="1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0" name="Flowchart: Process 2"/>
          <p:cNvSpPr/>
          <p:nvPr/>
        </p:nvSpPr>
        <p:spPr>
          <a:xfrm>
            <a:off x="7512429" y="1575756"/>
            <a:ext cx="2625752" cy="5085005"/>
          </a:xfrm>
          <a:prstGeom prst="flowChart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916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build="p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arctern.com/uploadedimages/iterative-model.jpg"/>
          <p:cNvPicPr>
            <a:picLocks noChangeAspect="1" noChangeArrowheads="1"/>
          </p:cNvPicPr>
          <p:nvPr/>
        </p:nvPicPr>
        <p:blipFill rotWithShape="1">
          <a:blip r:embed="rId3"/>
          <a:srcRect t="9406"/>
          <a:stretch/>
        </p:blipFill>
        <p:spPr bwMode="auto">
          <a:xfrm>
            <a:off x="3783105" y="1526026"/>
            <a:ext cx="7748264" cy="4780122"/>
          </a:xfrm>
          <a:prstGeom prst="rect">
            <a:avLst/>
          </a:prstGeom>
          <a:noFill/>
        </p:spPr>
      </p:pic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515316"/>
              </p:ext>
            </p:extLst>
          </p:nvPr>
        </p:nvGraphicFramePr>
        <p:xfrm>
          <a:off x="462028" y="4664351"/>
          <a:ext cx="5261315" cy="837716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5261315"/>
              </a:tblGrid>
              <a:tr h="38702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Iterative Software Development</a:t>
                      </a:r>
                      <a:r>
                        <a:rPr lang="en-US" sz="2400" baseline="0" dirty="0" smtClean="0"/>
                        <a:t> Process</a:t>
                      </a:r>
                      <a:endParaRPr lang="en-US" sz="2400" b="1" dirty="0">
                        <a:latin typeface="Browallia New" pitchFamily="34" charset="-34"/>
                        <a:ea typeface="Calibri"/>
                        <a:cs typeface="+mj-cs"/>
                      </a:endParaRPr>
                    </a:p>
                  </a:txBody>
                  <a:tcPr marT="0" marB="0" anchor="b"/>
                </a:tc>
              </a:tr>
              <a:tr h="417092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Develop a system through repeated cycles</a:t>
                      </a:r>
                      <a:endParaRPr 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T="0" marB="0"/>
                </a:tc>
              </a:tr>
            </a:tbl>
          </a:graphicData>
        </a:graphic>
      </p:graphicFrame>
      <p:sp>
        <p:nvSpPr>
          <p:cNvPr id="4" name="Flowchart: Alternate Process 4"/>
          <p:cNvSpPr/>
          <p:nvPr/>
        </p:nvSpPr>
        <p:spPr>
          <a:xfrm>
            <a:off x="0" y="0"/>
            <a:ext cx="12192000" cy="1167618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rgbClr val="92D050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505304" y="230389"/>
            <a:ext cx="5241220" cy="7068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Development Process</a:t>
            </a:r>
            <a:endParaRPr kumimoji="0" lang="th-T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owallia New" pitchFamily="34" charset="-34"/>
              <a:cs typeface="Browall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98671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4"/>
          <p:cNvSpPr/>
          <p:nvPr/>
        </p:nvSpPr>
        <p:spPr>
          <a:xfrm>
            <a:off x="0" y="360367"/>
            <a:ext cx="12192000" cy="9366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0" y="360367"/>
            <a:ext cx="5774348" cy="7068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Schedule &amp; Milestone</a:t>
            </a:r>
            <a:endParaRPr kumimoji="0" lang="th-T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รูปห้าเหลี่ยม 7"/>
          <p:cNvSpPr/>
          <p:nvPr/>
        </p:nvSpPr>
        <p:spPr>
          <a:xfrm>
            <a:off x="1289919" y="2088926"/>
            <a:ext cx="2262188" cy="76405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owallia New" pitchFamily="34" charset="-34"/>
                <a:cs typeface="Browallia New" pitchFamily="34" charset="-34"/>
              </a:rPr>
              <a:t>Proposal</a:t>
            </a:r>
            <a:endParaRPr lang="en-US" sz="2400" b="1" dirty="0" smtClean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9" name="รูปภาพ 8" descr="https://fbcdn-sphotos-h-a.akamaihd.net/hphotos-ak-xft1/v/t34.0-12/11425327_10203939898730720_43786645_n.jpg?oh=2d6254ea8278b9e22b693babdb5d3776&amp;oe=557AB348&amp;__gda__=1434031288_39d45480d28d8a73ae9565100ebc9a7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51" y="1622761"/>
            <a:ext cx="6460173" cy="4792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714" y="3196680"/>
            <a:ext cx="1784599" cy="277381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37932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Alternate Process 4"/>
          <p:cNvSpPr/>
          <p:nvPr/>
        </p:nvSpPr>
        <p:spPr>
          <a:xfrm>
            <a:off x="0" y="370456"/>
            <a:ext cx="12192000" cy="113776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     </a:t>
            </a:r>
            <a:r>
              <a:rPr lang="en-US" sz="60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The idea come from ?</a:t>
            </a:r>
            <a:endParaRPr lang="en-US" sz="6000" b="1" dirty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704" r="100000"/>
                    </a14:imgEffect>
                    <a14:imgEffect>
                      <a14:sharpenSoften amount="100000"/>
                    </a14:imgEffect>
                    <a14:imgEffect>
                      <a14:saturation sat="114000"/>
                    </a14:imgEffect>
                    <a14:imgEffect>
                      <a14:brightnessContrast bright="-1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0589" y="1890687"/>
            <a:ext cx="4353619" cy="4312163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04" y="2388381"/>
            <a:ext cx="3204250" cy="31929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9546" y="2768510"/>
            <a:ext cx="4419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32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4"/>
          <p:cNvSpPr/>
          <p:nvPr/>
        </p:nvSpPr>
        <p:spPr>
          <a:xfrm>
            <a:off x="0" y="360367"/>
            <a:ext cx="12192000" cy="9366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0" y="360367"/>
            <a:ext cx="5774348" cy="7068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Schedule &amp; Milestone</a:t>
            </a:r>
            <a:endParaRPr kumimoji="0" lang="th-T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รูปห้าเหลี่ยม 7"/>
          <p:cNvSpPr/>
          <p:nvPr/>
        </p:nvSpPr>
        <p:spPr>
          <a:xfrm flipH="1">
            <a:off x="8681362" y="1985343"/>
            <a:ext cx="2531268" cy="778487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owallia New" pitchFamily="34" charset="-34"/>
                <a:cs typeface="Browallia New" pitchFamily="34" charset="-34"/>
              </a:rPr>
              <a:t>Progress </a:t>
            </a:r>
            <a:r>
              <a:rPr lang="en-US" sz="2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Report I</a:t>
            </a:r>
          </a:p>
        </p:txBody>
      </p:sp>
      <p:pic>
        <p:nvPicPr>
          <p:cNvPr id="1026" name="Picture 2" descr="Progress Report 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51" y="1853733"/>
            <a:ext cx="6830172" cy="4364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811" y="4578031"/>
            <a:ext cx="2152370" cy="129908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1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2" t="21203" r="2884" b="17724"/>
          <a:stretch/>
        </p:blipFill>
        <p:spPr bwMode="auto">
          <a:xfrm>
            <a:off x="8870811" y="3162075"/>
            <a:ext cx="2152370" cy="1250793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3446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4"/>
          <p:cNvSpPr/>
          <p:nvPr/>
        </p:nvSpPr>
        <p:spPr>
          <a:xfrm>
            <a:off x="0" y="360367"/>
            <a:ext cx="12192000" cy="9366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0" y="360367"/>
            <a:ext cx="5774348" cy="7068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Schedule &amp; Milestone</a:t>
            </a:r>
            <a:endParaRPr kumimoji="0" lang="th-T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รูปห้าเหลี่ยม 7"/>
          <p:cNvSpPr/>
          <p:nvPr/>
        </p:nvSpPr>
        <p:spPr>
          <a:xfrm>
            <a:off x="946326" y="2221758"/>
            <a:ext cx="2531268" cy="784899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owallia New" pitchFamily="34" charset="-34"/>
                <a:cs typeface="Browallia New" pitchFamily="34" charset="-34"/>
              </a:rPr>
              <a:t>Progress </a:t>
            </a:r>
            <a:r>
              <a:rPr lang="en-US" sz="2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Report II</a:t>
            </a:r>
          </a:p>
        </p:txBody>
      </p:sp>
      <p:pic>
        <p:nvPicPr>
          <p:cNvPr id="2050" name="Picture 2" descr="Progress Report I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772304"/>
            <a:ext cx="6940419" cy="43767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62" y="3471650"/>
            <a:ext cx="2818262" cy="97804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" name="Picture 7"/>
          <p:cNvPicPr/>
          <p:nvPr/>
        </p:nvPicPr>
        <p:blipFill rotWithShape="1">
          <a:blip r:embed="rId5"/>
          <a:srcRect l="22113" t="20524" r="3529" b="20603"/>
          <a:stretch/>
        </p:blipFill>
        <p:spPr bwMode="auto">
          <a:xfrm>
            <a:off x="784962" y="4642816"/>
            <a:ext cx="2818262" cy="999464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4328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4"/>
          <p:cNvSpPr/>
          <p:nvPr/>
        </p:nvSpPr>
        <p:spPr>
          <a:xfrm>
            <a:off x="0" y="360367"/>
            <a:ext cx="12192000" cy="9366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0" y="360367"/>
            <a:ext cx="5774348" cy="7068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Schedule &amp; Milestone</a:t>
            </a:r>
            <a:endParaRPr kumimoji="0" lang="th-T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รูปห้าเหลี่ยม 7"/>
          <p:cNvSpPr/>
          <p:nvPr/>
        </p:nvSpPr>
        <p:spPr>
          <a:xfrm flipH="1">
            <a:off x="8470434" y="2013018"/>
            <a:ext cx="2759869" cy="866824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owallia New" pitchFamily="34" charset="-34"/>
                <a:cs typeface="Browallia New" pitchFamily="34" charset="-34"/>
              </a:rPr>
              <a:t>Final Progress </a:t>
            </a:r>
            <a:r>
              <a:rPr lang="en-US" sz="2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Report </a:t>
            </a:r>
          </a:p>
        </p:txBody>
      </p:sp>
      <p:pic>
        <p:nvPicPr>
          <p:cNvPr id="3074" name="Picture 2" descr="Final Progress Rep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480" y="1711043"/>
            <a:ext cx="6752051" cy="46434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748" y="3207073"/>
            <a:ext cx="2399240" cy="11639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748" y="4626574"/>
            <a:ext cx="2399240" cy="12371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29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Alternate Process 4"/>
          <p:cNvSpPr/>
          <p:nvPr/>
        </p:nvSpPr>
        <p:spPr>
          <a:xfrm>
            <a:off x="0" y="360367"/>
            <a:ext cx="12192000" cy="9366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4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6000" y="360367"/>
            <a:ext cx="5774348" cy="7068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54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Schedule &amp; Milestone</a:t>
            </a:r>
            <a:endParaRPr kumimoji="0" lang="th-TH" sz="5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8" name="รูปห้าเหลี่ยม 7"/>
          <p:cNvSpPr/>
          <p:nvPr/>
        </p:nvSpPr>
        <p:spPr>
          <a:xfrm>
            <a:off x="819804" y="2588418"/>
            <a:ext cx="2428875" cy="836100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owallia New" pitchFamily="34" charset="-34"/>
                <a:cs typeface="Browallia New" pitchFamily="34" charset="-34"/>
              </a:rPr>
              <a:t>Publication Progress</a:t>
            </a:r>
            <a:endParaRPr lang="en-US" sz="2400" b="1" dirty="0" smtClean="0">
              <a:solidFill>
                <a:schemeClr val="bg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10" name="รูปภาพ 9" descr="https://fbcdn-sphotos-h-a.akamaihd.net/hphotos-ak-xfa1/v/t35.0-12/11422896_10203939898450713_599719346_o.jpg?oh=8a5e2c8efd484cea0abfdfd30ba65574&amp;oe=557AC698&amp;__gda__=1434024208_fd35761eeba3f74faa55a1bbcfddfc0b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927" y="2323539"/>
            <a:ext cx="7603173" cy="32607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7172"/>
          <a:stretch/>
        </p:blipFill>
        <p:spPr>
          <a:xfrm>
            <a:off x="1304784" y="3688789"/>
            <a:ext cx="1458913" cy="1895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2491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4"/>
          <p:cNvSpPr/>
          <p:nvPr/>
        </p:nvSpPr>
        <p:spPr>
          <a:xfrm>
            <a:off x="0" y="2530838"/>
            <a:ext cx="12192000" cy="14532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THANK YOU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FOR YOUR ATTENTION</a:t>
            </a:r>
            <a:endParaRPr lang="en-US" sz="44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38" b="94709" l="7206" r="952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092" y="4007343"/>
            <a:ext cx="2736232" cy="27266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38" b="94709" l="7206" r="952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070">
            <a:off x="5708471" y="4273019"/>
            <a:ext cx="1372756" cy="13679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938" b="94709" l="7206" r="952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9867">
            <a:off x="1796692" y="4779346"/>
            <a:ext cx="1933952" cy="192715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938" b="94709" l="7206" r="952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91877">
            <a:off x="7594733" y="271879"/>
            <a:ext cx="1475054" cy="146986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38" b="94709" l="7206" r="952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9034">
            <a:off x="3974965" y="438210"/>
            <a:ext cx="1740748" cy="17346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9429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4"/>
          <p:cNvSpPr/>
          <p:nvPr/>
        </p:nvSpPr>
        <p:spPr>
          <a:xfrm>
            <a:off x="0" y="2826132"/>
            <a:ext cx="12192000" cy="145326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QUESTION &amp; ANSWER</a:t>
            </a:r>
            <a:endParaRPr lang="en-US" sz="44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731">
            <a:off x="7909026" y="811768"/>
            <a:ext cx="1624801" cy="16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2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1323662" y="3794410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Ordering stage</a:t>
            </a:r>
          </a:p>
        </p:txBody>
      </p:sp>
      <p:sp>
        <p:nvSpPr>
          <p:cNvPr id="8" name="Flowchart: Alternate Process 4"/>
          <p:cNvSpPr/>
          <p:nvPr/>
        </p:nvSpPr>
        <p:spPr>
          <a:xfrm>
            <a:off x="0" y="394447"/>
            <a:ext cx="12192000" cy="1111624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9" name="ชื่อเรื่อง 1"/>
          <p:cNvSpPr txBox="1">
            <a:spLocks/>
          </p:cNvSpPr>
          <p:nvPr/>
        </p:nvSpPr>
        <p:spPr>
          <a:xfrm>
            <a:off x="5231904" y="606885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 smtClean="0">
                <a:latin typeface="Browallia New" pitchFamily="34" charset="-34"/>
                <a:cs typeface="Browallia New" pitchFamily="34" charset="-34"/>
              </a:rPr>
              <a:t>Workflows</a:t>
            </a:r>
            <a:endParaRPr lang="en-US" sz="60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69" y="2328663"/>
            <a:ext cx="4430678" cy="366492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" name="รูปภาพ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25" y="3176114"/>
            <a:ext cx="1662564" cy="166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20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2255115" y="2455766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Receiving stage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20" y="4137662"/>
            <a:ext cx="3892169" cy="21350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39" y="4137662"/>
            <a:ext cx="3915663" cy="213624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51" y="1861160"/>
            <a:ext cx="3472736" cy="19226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Flowchart: Alternate Process 4"/>
          <p:cNvSpPr/>
          <p:nvPr/>
        </p:nvSpPr>
        <p:spPr>
          <a:xfrm>
            <a:off x="0" y="394447"/>
            <a:ext cx="12192000" cy="1111624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2" name="ชื่อเรื่อง 1"/>
          <p:cNvSpPr txBox="1">
            <a:spLocks/>
          </p:cNvSpPr>
          <p:nvPr/>
        </p:nvSpPr>
        <p:spPr>
          <a:xfrm>
            <a:off x="5231904" y="606885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>
                <a:latin typeface="Browallia New" pitchFamily="34" charset="-34"/>
                <a:cs typeface="Browallia New" pitchFamily="34" charset="-34"/>
              </a:rPr>
              <a:t>Workflows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56156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2773744" y="2408713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Withdrawing stage</a:t>
            </a: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2" y="4778207"/>
            <a:ext cx="3303770" cy="17490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21" y="1718509"/>
            <a:ext cx="3303770" cy="25556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50" y="3908783"/>
            <a:ext cx="3586906" cy="20405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Flowchart: Alternate Process 4"/>
          <p:cNvSpPr/>
          <p:nvPr/>
        </p:nvSpPr>
        <p:spPr>
          <a:xfrm>
            <a:off x="0" y="394447"/>
            <a:ext cx="12192000" cy="1111624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1" name="ชื่อเรื่อง 1"/>
          <p:cNvSpPr txBox="1">
            <a:spLocks/>
          </p:cNvSpPr>
          <p:nvPr/>
        </p:nvSpPr>
        <p:spPr>
          <a:xfrm>
            <a:off x="5231904" y="606885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>
                <a:latin typeface="Browallia New" pitchFamily="34" charset="-34"/>
                <a:cs typeface="Browallia New" pitchFamily="34" charset="-34"/>
              </a:rPr>
              <a:t>Workflows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29695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2358928" y="2616507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Manufacturing stage</a:t>
            </a: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247" y="1868254"/>
            <a:ext cx="3725982" cy="19851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13" y="4297510"/>
            <a:ext cx="3836330" cy="20463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43" y="4274961"/>
            <a:ext cx="3828945" cy="20463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Flowchart: Alternate Process 4"/>
          <p:cNvSpPr/>
          <p:nvPr/>
        </p:nvSpPr>
        <p:spPr>
          <a:xfrm>
            <a:off x="0" y="394447"/>
            <a:ext cx="12192000" cy="1111624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1" name="ชื่อเรื่อง 1"/>
          <p:cNvSpPr txBox="1">
            <a:spLocks/>
          </p:cNvSpPr>
          <p:nvPr/>
        </p:nvSpPr>
        <p:spPr>
          <a:xfrm>
            <a:off x="5231904" y="606885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>
                <a:latin typeface="Browallia New" pitchFamily="34" charset="-34"/>
                <a:cs typeface="Browallia New" pitchFamily="34" charset="-34"/>
              </a:rPr>
              <a:t>Workflows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067704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852954" y="3637371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Preparing stage</a:t>
            </a:r>
          </a:p>
        </p:txBody>
      </p:sp>
      <p:pic>
        <p:nvPicPr>
          <p:cNvPr id="10" name="Content Placeholder 3" descr="10149936_698024880240374_219526226_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1900" y="2983324"/>
            <a:ext cx="2722019" cy="2041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Picture 4" descr="10153530_698024883573707_805353604_n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5848" y="2457373"/>
            <a:ext cx="2320065" cy="3093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5" descr="10173210_698024886907040_1672051447_n.jp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69906" y="2457371"/>
            <a:ext cx="2320065" cy="3093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3" name="Flowchart: Alternate Process 4"/>
          <p:cNvSpPr/>
          <p:nvPr/>
        </p:nvSpPr>
        <p:spPr>
          <a:xfrm>
            <a:off x="0" y="394447"/>
            <a:ext cx="12192000" cy="1111624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4" name="ชื่อเรื่อง 1"/>
          <p:cNvSpPr txBox="1">
            <a:spLocks/>
          </p:cNvSpPr>
          <p:nvPr/>
        </p:nvSpPr>
        <p:spPr>
          <a:xfrm>
            <a:off x="5231904" y="606885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>
                <a:latin typeface="Browallia New" pitchFamily="34" charset="-34"/>
                <a:cs typeface="Browallia New" pitchFamily="34" charset="-34"/>
              </a:rPr>
              <a:t>Workflows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621236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CE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รูปห้าเหลี่ยม 2"/>
          <p:cNvSpPr/>
          <p:nvPr/>
        </p:nvSpPr>
        <p:spPr>
          <a:xfrm>
            <a:off x="2369640" y="2672871"/>
            <a:ext cx="2295525" cy="733425"/>
          </a:xfrm>
          <a:prstGeom prst="homePlat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Delivering stage</a:t>
            </a: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02" y="4436373"/>
            <a:ext cx="3771305" cy="20141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891" y="1893977"/>
            <a:ext cx="4314088" cy="22912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86" y="4436373"/>
            <a:ext cx="3768635" cy="201411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Flowchart: Alternate Process 4"/>
          <p:cNvSpPr/>
          <p:nvPr/>
        </p:nvSpPr>
        <p:spPr>
          <a:xfrm>
            <a:off x="0" y="394447"/>
            <a:ext cx="12192000" cy="1111624"/>
          </a:xfrm>
          <a:prstGeom prst="rect">
            <a:avLst/>
          </a:prstGeom>
          <a:solidFill>
            <a:srgbClr val="EE3435"/>
          </a:solidFill>
          <a:ln>
            <a:solidFill>
              <a:srgbClr val="EE3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00" b="1" dirty="0">
              <a:solidFill>
                <a:schemeClr val="tx1"/>
              </a:solidFill>
              <a:latin typeface="Browallia New" pitchFamily="34" charset="-34"/>
              <a:cs typeface="Browallia New" pitchFamily="34" charset="-34"/>
            </a:endParaRPr>
          </a:p>
        </p:txBody>
      </p:sp>
      <p:sp>
        <p:nvSpPr>
          <p:cNvPr id="11" name="ชื่อเรื่อง 1"/>
          <p:cNvSpPr txBox="1">
            <a:spLocks/>
          </p:cNvSpPr>
          <p:nvPr/>
        </p:nvSpPr>
        <p:spPr>
          <a:xfrm>
            <a:off x="5231904" y="606885"/>
            <a:ext cx="6338143" cy="686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chemeClr val="bg1"/>
                </a:solidFill>
                <a:latin typeface="Browallia New" pitchFamily="34" charset="-34"/>
                <a:cs typeface="Browallia New" pitchFamily="34" charset="-34"/>
              </a:rPr>
              <a:t>Phungnoi </a:t>
            </a:r>
            <a:r>
              <a:rPr lang="en-US" sz="6000" b="1" dirty="0">
                <a:latin typeface="Browallia New" pitchFamily="34" charset="-34"/>
                <a:cs typeface="Browallia New" pitchFamily="34" charset="-34"/>
              </a:rPr>
              <a:t>Workflows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27310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3482</TotalTime>
  <Words>399</Words>
  <Application>Microsoft Office PowerPoint</Application>
  <PresentationFormat>แบบจอกว้าง</PresentationFormat>
  <Paragraphs>166</Paragraphs>
  <Slides>35</Slides>
  <Notes>35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7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35</vt:i4>
      </vt:variant>
    </vt:vector>
  </HeadingPairs>
  <TitlesOfParts>
    <vt:vector size="43" baseType="lpstr">
      <vt:lpstr>Angsana New</vt:lpstr>
      <vt:lpstr>Arial</vt:lpstr>
      <vt:lpstr>Browallia New</vt:lpstr>
      <vt:lpstr>Calibri</vt:lpstr>
      <vt:lpstr>Calibri Light</vt:lpstr>
      <vt:lpstr>Cordia New</vt:lpstr>
      <vt:lpstr>Wingdings</vt:lpstr>
      <vt:lpstr>ธีมของ Office</vt:lpstr>
      <vt:lpstr>   Web-based Ordering &amp;           Ingredient Estimating          for Bakery Manufacturer</vt:lpstr>
      <vt:lpstr>AGENDA       Introduction  Problems  System Review  Technology Review  Development Tools Review  System Architecture    System Workflows Limitation Quality Assurance Objectives Development Model Schedule &amp; Milestone 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System Review</vt:lpstr>
      <vt:lpstr>System Review</vt:lpstr>
      <vt:lpstr>System Review</vt:lpstr>
      <vt:lpstr>รายการทางบัญชีสำคัญที่ ต้องพิจารณา ในการวิเคราะห์งบการเงิน</vt:lpstr>
      <vt:lpstr>รายการทางบัญชีสำคัญที่ ต้องพิจารณา ในการวิเคราะห์งบการเงิน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Web-based Ordering &amp; Ingredient Estimating             for Bakery Manufacturer</dc:title>
  <dc:creator>Nontra Mahachanont</dc:creator>
  <cp:lastModifiedBy>Nontra Mahachanont</cp:lastModifiedBy>
  <cp:revision>103</cp:revision>
  <dcterms:created xsi:type="dcterms:W3CDTF">2015-05-18T03:49:02Z</dcterms:created>
  <dcterms:modified xsi:type="dcterms:W3CDTF">2015-06-26T20:17:33Z</dcterms:modified>
</cp:coreProperties>
</file>